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51" autoAdjust="0"/>
  </p:normalViewPr>
  <p:slideViewPr>
    <p:cSldViewPr>
      <p:cViewPr>
        <p:scale>
          <a:sx n="100" d="100"/>
          <a:sy n="100" d="100"/>
        </p:scale>
        <p:origin x="-1104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дене шын</c:v>
                </c:pt>
                <c:pt idx="1">
                  <c:v>жаратылыстану</c:v>
                </c:pt>
                <c:pt idx="2">
                  <c:v>қазақ әдебиеті</c:v>
                </c:pt>
                <c:pt idx="3">
                  <c:v>қазақ тілі</c:v>
                </c:pt>
                <c:pt idx="4">
                  <c:v>қазақстан тарихы</c:v>
                </c:pt>
                <c:pt idx="5">
                  <c:v>математика </c:v>
                </c:pt>
                <c:pt idx="6">
                  <c:v>орыс тілі мен әд</c:v>
                </c:pt>
                <c:pt idx="7">
                  <c:v>шетел тілі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100</c:v>
                </c:pt>
                <c:pt idx="1">
                  <c:v>88</c:v>
                </c:pt>
                <c:pt idx="2">
                  <c:v>72</c:v>
                </c:pt>
                <c:pt idx="3">
                  <c:v>64</c:v>
                </c:pt>
                <c:pt idx="4">
                  <c:v>68</c:v>
                </c:pt>
                <c:pt idx="5">
                  <c:v>72</c:v>
                </c:pt>
                <c:pt idx="6">
                  <c:v>88</c:v>
                </c:pt>
                <c:pt idx="7">
                  <c:v>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5742720"/>
        <c:axId val="47960832"/>
      </c:barChart>
      <c:catAx>
        <c:axId val="4574272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7960832"/>
        <c:crosses val="autoZero"/>
        <c:auto val="1"/>
        <c:lblAlgn val="ctr"/>
        <c:lblOffset val="100"/>
        <c:noMultiLvlLbl val="0"/>
      </c:catAx>
      <c:valAx>
        <c:axId val="47960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74272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cat>
            <c:strRef>
              <c:f>Лист1!$A$2:$A$9</c:f>
              <c:strCache>
                <c:ptCount val="8"/>
                <c:pt idx="0">
                  <c:v>дене шын</c:v>
                </c:pt>
                <c:pt idx="1">
                  <c:v>жаратылыстану</c:v>
                </c:pt>
                <c:pt idx="2">
                  <c:v>қазақ әдебиеті</c:v>
                </c:pt>
                <c:pt idx="3">
                  <c:v>қазақ тілі</c:v>
                </c:pt>
                <c:pt idx="4">
                  <c:v>қазақстан тарихы</c:v>
                </c:pt>
                <c:pt idx="5">
                  <c:v>математика </c:v>
                </c:pt>
                <c:pt idx="6">
                  <c:v>орыс тілі мен әд</c:v>
                </c:pt>
                <c:pt idx="7">
                  <c:v>шетел тілі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100</c:v>
                </c:pt>
                <c:pt idx="1">
                  <c:v>74</c:v>
                </c:pt>
                <c:pt idx="2">
                  <c:v>77</c:v>
                </c:pt>
                <c:pt idx="3">
                  <c:v>85</c:v>
                </c:pt>
                <c:pt idx="4">
                  <c:v>66</c:v>
                </c:pt>
                <c:pt idx="5">
                  <c:v>74</c:v>
                </c:pt>
                <c:pt idx="6">
                  <c:v>77</c:v>
                </c:pt>
                <c:pt idx="7">
                  <c:v>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0501888"/>
        <c:axId val="31314304"/>
      </c:barChart>
      <c:catAx>
        <c:axId val="305018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1314304"/>
        <c:crosses val="autoZero"/>
        <c:auto val="1"/>
        <c:lblAlgn val="ctr"/>
        <c:lblOffset val="100"/>
        <c:noMultiLvlLbl val="0"/>
      </c:catAx>
      <c:valAx>
        <c:axId val="31314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501888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алгебра</c:v>
                </c:pt>
                <c:pt idx="1">
                  <c:v>биология</c:v>
                </c:pt>
                <c:pt idx="2">
                  <c:v>география</c:v>
                </c:pt>
                <c:pt idx="3">
                  <c:v>геометрия</c:v>
                </c:pt>
                <c:pt idx="4">
                  <c:v>дене шынықтыру</c:v>
                </c:pt>
                <c:pt idx="5">
                  <c:v>қазақ әдебиеті</c:v>
                </c:pt>
                <c:pt idx="6">
                  <c:v>қазақ  тілі</c:v>
                </c:pt>
                <c:pt idx="7">
                  <c:v>қазақстан тарихы</c:v>
                </c:pt>
                <c:pt idx="8">
                  <c:v>орыс т мен әдебиеті</c:v>
                </c:pt>
                <c:pt idx="9">
                  <c:v>физика</c:v>
                </c:pt>
                <c:pt idx="10">
                  <c:v>шетел тілі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66</c:v>
                </c:pt>
                <c:pt idx="1">
                  <c:v>79</c:v>
                </c:pt>
                <c:pt idx="2">
                  <c:v>62</c:v>
                </c:pt>
                <c:pt idx="3">
                  <c:v>62</c:v>
                </c:pt>
                <c:pt idx="4">
                  <c:v>100</c:v>
                </c:pt>
                <c:pt idx="5">
                  <c:v>70</c:v>
                </c:pt>
                <c:pt idx="6">
                  <c:v>75</c:v>
                </c:pt>
                <c:pt idx="7">
                  <c:v>58</c:v>
                </c:pt>
                <c:pt idx="8">
                  <c:v>83</c:v>
                </c:pt>
                <c:pt idx="9">
                  <c:v>75</c:v>
                </c:pt>
                <c:pt idx="10">
                  <c:v>62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39566336"/>
        <c:axId val="39733888"/>
      </c:barChart>
      <c:catAx>
        <c:axId val="3956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9733888"/>
        <c:crosses val="autoZero"/>
        <c:auto val="1"/>
        <c:lblAlgn val="ctr"/>
        <c:lblOffset val="100"/>
        <c:noMultiLvlLbl val="0"/>
      </c:catAx>
      <c:valAx>
        <c:axId val="397338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56633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8366092456193558E-2"/>
          <c:y val="0.30501658352324001"/>
          <c:w val="0.95415586956804599"/>
          <c:h val="0.38045908178224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алгебра</c:v>
                </c:pt>
                <c:pt idx="1">
                  <c:v>биология</c:v>
                </c:pt>
                <c:pt idx="2">
                  <c:v>география</c:v>
                </c:pt>
                <c:pt idx="3">
                  <c:v>геометрия</c:v>
                </c:pt>
                <c:pt idx="4">
                  <c:v>дене шынықтыру</c:v>
                </c:pt>
                <c:pt idx="5">
                  <c:v>қазақ әдебиеті</c:v>
                </c:pt>
                <c:pt idx="6">
                  <c:v>қазақ  тілі</c:v>
                </c:pt>
                <c:pt idx="7">
                  <c:v>қазақстан тарихы</c:v>
                </c:pt>
                <c:pt idx="8">
                  <c:v>орыс т мен әдебиеті</c:v>
                </c:pt>
                <c:pt idx="9">
                  <c:v>физика</c:v>
                </c:pt>
                <c:pt idx="10">
                  <c:v>химия</c:v>
                </c:pt>
                <c:pt idx="11">
                  <c:v>шетел тілі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56</c:v>
                </c:pt>
                <c:pt idx="1">
                  <c:v>60</c:v>
                </c:pt>
                <c:pt idx="2">
                  <c:v>60</c:v>
                </c:pt>
                <c:pt idx="3">
                  <c:v>52</c:v>
                </c:pt>
                <c:pt idx="4">
                  <c:v>100</c:v>
                </c:pt>
                <c:pt idx="5">
                  <c:v>56</c:v>
                </c:pt>
                <c:pt idx="6">
                  <c:v>56</c:v>
                </c:pt>
                <c:pt idx="7">
                  <c:v>60</c:v>
                </c:pt>
                <c:pt idx="8">
                  <c:v>60</c:v>
                </c:pt>
                <c:pt idx="9">
                  <c:v>60</c:v>
                </c:pt>
                <c:pt idx="10">
                  <c:v>56</c:v>
                </c:pt>
                <c:pt idx="11">
                  <c:v>56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2684800"/>
        <c:axId val="42687488"/>
      </c:barChart>
      <c:catAx>
        <c:axId val="426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2687488"/>
        <c:crosses val="autoZero"/>
        <c:auto val="1"/>
        <c:lblAlgn val="ctr"/>
        <c:lblOffset val="100"/>
        <c:noMultiLvlLbl val="0"/>
      </c:catAx>
      <c:valAx>
        <c:axId val="42687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68480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8366092456193558E-2"/>
          <c:y val="0.30501658352324001"/>
          <c:w val="0.95415586956804599"/>
          <c:h val="0.38045908178224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алгебра</c:v>
                </c:pt>
                <c:pt idx="1">
                  <c:v>биология</c:v>
                </c:pt>
                <c:pt idx="2">
                  <c:v>география</c:v>
                </c:pt>
                <c:pt idx="3">
                  <c:v>геометрия</c:v>
                </c:pt>
                <c:pt idx="4">
                  <c:v>дене шынықтыру</c:v>
                </c:pt>
                <c:pt idx="5">
                  <c:v>қазақ әдебиеті</c:v>
                </c:pt>
                <c:pt idx="6">
                  <c:v>қазақ  тілі</c:v>
                </c:pt>
                <c:pt idx="7">
                  <c:v>қазақстан тарихы</c:v>
                </c:pt>
                <c:pt idx="8">
                  <c:v>орыс т мен әдебиеті</c:v>
                </c:pt>
                <c:pt idx="9">
                  <c:v>физика</c:v>
                </c:pt>
                <c:pt idx="10">
                  <c:v>химия</c:v>
                </c:pt>
                <c:pt idx="11">
                  <c:v>шетел тілі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60</c:v>
                </c:pt>
                <c:pt idx="1">
                  <c:v>72</c:v>
                </c:pt>
                <c:pt idx="2">
                  <c:v>84</c:v>
                </c:pt>
                <c:pt idx="3">
                  <c:v>60</c:v>
                </c:pt>
                <c:pt idx="4">
                  <c:v>100</c:v>
                </c:pt>
                <c:pt idx="5">
                  <c:v>68</c:v>
                </c:pt>
                <c:pt idx="6">
                  <c:v>60</c:v>
                </c:pt>
                <c:pt idx="7">
                  <c:v>72</c:v>
                </c:pt>
                <c:pt idx="8">
                  <c:v>88</c:v>
                </c:pt>
                <c:pt idx="9">
                  <c:v>72</c:v>
                </c:pt>
                <c:pt idx="10">
                  <c:v>60</c:v>
                </c:pt>
                <c:pt idx="11">
                  <c:v>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2780544"/>
        <c:axId val="43090688"/>
      </c:barChart>
      <c:catAx>
        <c:axId val="4278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3090688"/>
        <c:crosses val="autoZero"/>
        <c:auto val="1"/>
        <c:lblAlgn val="ctr"/>
        <c:lblOffset val="100"/>
        <c:noMultiLvlLbl val="0"/>
      </c:catAx>
      <c:valAx>
        <c:axId val="43090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78054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8366092456193558E-2"/>
          <c:y val="0.30501658352324001"/>
          <c:w val="0.95415586956804599"/>
          <c:h val="0.38045908178224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алгебра</c:v>
                </c:pt>
                <c:pt idx="1">
                  <c:v>биология</c:v>
                </c:pt>
                <c:pt idx="2">
                  <c:v>география</c:v>
                </c:pt>
                <c:pt idx="3">
                  <c:v>геометрия</c:v>
                </c:pt>
                <c:pt idx="4">
                  <c:v>дене шынықтыру</c:v>
                </c:pt>
                <c:pt idx="5">
                  <c:v>қазақ әдебиеті</c:v>
                </c:pt>
                <c:pt idx="6">
                  <c:v>қазақстан тарихы</c:v>
                </c:pt>
                <c:pt idx="7">
                  <c:v>орыс т мен әдебиеті</c:v>
                </c:pt>
                <c:pt idx="8">
                  <c:v>физика</c:v>
                </c:pt>
                <c:pt idx="9">
                  <c:v>шетел тілі</c:v>
                </c:pt>
                <c:pt idx="10">
                  <c:v>АҚҚ</c:v>
                </c:pt>
                <c:pt idx="11">
                  <c:v>информатика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66</c:v>
                </c:pt>
                <c:pt idx="1">
                  <c:v>66</c:v>
                </c:pt>
                <c:pt idx="2">
                  <c:v>80</c:v>
                </c:pt>
                <c:pt idx="3">
                  <c:v>66</c:v>
                </c:pt>
                <c:pt idx="4">
                  <c:v>100</c:v>
                </c:pt>
                <c:pt idx="5">
                  <c:v>66</c:v>
                </c:pt>
                <c:pt idx="6">
                  <c:v>73</c:v>
                </c:pt>
                <c:pt idx="7">
                  <c:v>73</c:v>
                </c:pt>
                <c:pt idx="8">
                  <c:v>60</c:v>
                </c:pt>
                <c:pt idx="9">
                  <c:v>73</c:v>
                </c:pt>
                <c:pt idx="10">
                  <c:v>66</c:v>
                </c:pt>
                <c:pt idx="11">
                  <c:v>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3180800"/>
        <c:axId val="43182720"/>
      </c:barChart>
      <c:catAx>
        <c:axId val="4318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43182720"/>
        <c:crosses val="autoZero"/>
        <c:auto val="1"/>
        <c:lblAlgn val="ctr"/>
        <c:lblOffset val="100"/>
        <c:noMultiLvlLbl val="0"/>
      </c:catAx>
      <c:valAx>
        <c:axId val="431827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18080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8366092456193558E-2"/>
          <c:y val="0.30501658352324001"/>
          <c:w val="0.95415586956804599"/>
          <c:h val="0.380459081782240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пәндер бойынша білім сапасы</c:v>
                </c:pt>
              </c:strCache>
            </c:strRef>
          </c:tx>
          <c:invertIfNegative val="0"/>
          <c:cat>
            <c:strRef>
              <c:f>Лист1!$A$2:$A$11</c:f>
              <c:strCache>
                <c:ptCount val="10"/>
                <c:pt idx="0">
                  <c:v>алгебра</c:v>
                </c:pt>
                <c:pt idx="1">
                  <c:v>биология</c:v>
                </c:pt>
                <c:pt idx="2">
                  <c:v>геометрия</c:v>
                </c:pt>
                <c:pt idx="3">
                  <c:v>дене шынықтыру</c:v>
                </c:pt>
                <c:pt idx="4">
                  <c:v>информатика</c:v>
                </c:pt>
                <c:pt idx="5">
                  <c:v>қазақ әдебиеті</c:v>
                </c:pt>
                <c:pt idx="6">
                  <c:v>қазақстан тарихы</c:v>
                </c:pt>
                <c:pt idx="7">
                  <c:v>орыс т мен әдебиеті</c:v>
                </c:pt>
                <c:pt idx="8">
                  <c:v>шетел тілі</c:v>
                </c:pt>
                <c:pt idx="9">
                  <c:v>информатика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44</c:v>
                </c:pt>
                <c:pt idx="1">
                  <c:v>55</c:v>
                </c:pt>
                <c:pt idx="2">
                  <c:v>44</c:v>
                </c:pt>
                <c:pt idx="3">
                  <c:v>100</c:v>
                </c:pt>
                <c:pt idx="4">
                  <c:v>55</c:v>
                </c:pt>
                <c:pt idx="5">
                  <c:v>61</c:v>
                </c:pt>
                <c:pt idx="6">
                  <c:v>55</c:v>
                </c:pt>
                <c:pt idx="7">
                  <c:v>44</c:v>
                </c:pt>
                <c:pt idx="8">
                  <c:v>66</c:v>
                </c:pt>
                <c:pt idx="9">
                  <c:v>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43594112"/>
        <c:axId val="43596800"/>
      </c:barChart>
      <c:catAx>
        <c:axId val="4359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3596800"/>
        <c:crosses val="autoZero"/>
        <c:auto val="1"/>
        <c:lblAlgn val="ctr"/>
        <c:lblOffset val="100"/>
        <c:noMultiLvlLbl val="0"/>
      </c:catAx>
      <c:valAx>
        <c:axId val="43596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594112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Жалпы білім сапасы</c:v>
                </c:pt>
              </c:strCache>
            </c:strRef>
          </c:tx>
          <c:invertIfNegative val="0"/>
          <c:cat>
            <c:strRef>
              <c:f>Лист1!$A$2:$A$11</c:f>
              <c:strCache>
                <c:ptCount val="10"/>
                <c:pt idx="0">
                  <c:v>2-сынып</c:v>
                </c:pt>
                <c:pt idx="1">
                  <c:v>3-сынып</c:v>
                </c:pt>
                <c:pt idx="2">
                  <c:v>4-сынып</c:v>
                </c:pt>
                <c:pt idx="3">
                  <c:v>5-сынып</c:v>
                </c:pt>
                <c:pt idx="4">
                  <c:v>6-сынып</c:v>
                </c:pt>
                <c:pt idx="5">
                  <c:v>7-сынып</c:v>
                </c:pt>
                <c:pt idx="6">
                  <c:v>8-сынып</c:v>
                </c:pt>
                <c:pt idx="7">
                  <c:v>9-сынып</c:v>
                </c:pt>
                <c:pt idx="8">
                  <c:v>10-сынып</c:v>
                </c:pt>
                <c:pt idx="9">
                  <c:v>11-сынып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74</c:v>
                </c:pt>
                <c:pt idx="1">
                  <c:v>63</c:v>
                </c:pt>
                <c:pt idx="2">
                  <c:v>63</c:v>
                </c:pt>
                <c:pt idx="3">
                  <c:v>64</c:v>
                </c:pt>
                <c:pt idx="4">
                  <c:v>62</c:v>
                </c:pt>
                <c:pt idx="5">
                  <c:v>62</c:v>
                </c:pt>
                <c:pt idx="6">
                  <c:v>52</c:v>
                </c:pt>
                <c:pt idx="7">
                  <c:v>56</c:v>
                </c:pt>
                <c:pt idx="8">
                  <c:v>66</c:v>
                </c:pt>
                <c:pt idx="9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8403968"/>
        <c:axId val="48409984"/>
        <c:axId val="0"/>
      </c:bar3DChart>
      <c:catAx>
        <c:axId val="48403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48409984"/>
        <c:crosses val="autoZero"/>
        <c:auto val="1"/>
        <c:lblAlgn val="ctr"/>
        <c:lblOffset val="100"/>
        <c:noMultiLvlLbl val="0"/>
      </c:catAx>
      <c:valAx>
        <c:axId val="48409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403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A5B5D-6827-4094-BC3C-FDD39FC8CE27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8A140-8979-417C-894E-77346B995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394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8A140-8979-417C-894E-77346B995AA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532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8A140-8979-417C-894E-77346B995AA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Rectangle 41"/>
          <p:cNvSpPr>
            <a:spLocks noChangeArrowheads="1"/>
          </p:cNvSpPr>
          <p:nvPr/>
        </p:nvSpPr>
        <p:spPr bwMode="gray">
          <a:xfrm>
            <a:off x="0" y="2708275"/>
            <a:ext cx="9144000" cy="8747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900" smtClean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0" y="2720975"/>
            <a:ext cx="9144000" cy="817563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2176463"/>
            <a:ext cx="7086600" cy="4365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900">
                <a:solidFill>
                  <a:schemeClr val="bg1"/>
                </a:solidFill>
                <a:latin typeface="Arial" charset="0"/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black">
          <a:xfrm>
            <a:off x="381000" y="271463"/>
            <a:ext cx="10890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>
              <a:defRPr>
                <a:solidFill>
                  <a:schemeClr val="tx1"/>
                </a:solidFill>
                <a:latin typeface="Arial" charset="0"/>
              </a:defRPr>
            </a:lvl1pPr>
            <a:lvl2pPr marL="479425" defTabSz="957263">
              <a:defRPr>
                <a:solidFill>
                  <a:schemeClr val="tx1"/>
                </a:solidFill>
                <a:latin typeface="Arial" charset="0"/>
              </a:defRPr>
            </a:lvl2pPr>
            <a:lvl3pPr marL="957263" defTabSz="957263">
              <a:defRPr>
                <a:solidFill>
                  <a:schemeClr val="tx1"/>
                </a:solidFill>
                <a:latin typeface="Arial" charset="0"/>
              </a:defRPr>
            </a:lvl3pPr>
            <a:lvl4pPr marL="1436688" defTabSz="957263">
              <a:defRPr>
                <a:solidFill>
                  <a:schemeClr val="tx1"/>
                </a:solidFill>
                <a:latin typeface="Arial" charset="0"/>
              </a:defRPr>
            </a:lvl4pPr>
            <a:lvl5pPr marL="1916113" defTabSz="957263">
              <a:defRPr>
                <a:solidFill>
                  <a:schemeClr val="tx1"/>
                </a:solidFill>
                <a:latin typeface="Arial" charset="0"/>
              </a:defRPr>
            </a:lvl5pPr>
            <a:lvl6pPr marL="2373313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30513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87713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44913" defTabSz="957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100" b="1" smtClean="0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  <p:grpSp>
        <p:nvGrpSpPr>
          <p:cNvPr id="3114" name="Group 42"/>
          <p:cNvGrpSpPr>
            <a:grpSpLocks/>
          </p:cNvGrpSpPr>
          <p:nvPr/>
        </p:nvGrpSpPr>
        <p:grpSpPr bwMode="auto">
          <a:xfrm>
            <a:off x="-11113" y="-12700"/>
            <a:ext cx="9175751" cy="6870700"/>
            <a:chOff x="-7" y="-8"/>
            <a:chExt cx="5780" cy="4328"/>
          </a:xfrm>
        </p:grpSpPr>
        <p:sp>
          <p:nvSpPr>
            <p:cNvPr id="3108" name="AutoShape 36"/>
            <p:cNvSpPr>
              <a:spLocks noChangeArrowheads="1"/>
            </p:cNvSpPr>
            <p:nvPr/>
          </p:nvSpPr>
          <p:spPr bwMode="gray">
            <a:xfrm>
              <a:off x="17" y="16"/>
              <a:ext cx="5729" cy="42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gray">
            <a:xfrm>
              <a:off x="-3" y="-8"/>
              <a:ext cx="295" cy="289"/>
            </a:xfrm>
            <a:custGeom>
              <a:avLst/>
              <a:gdLst>
                <a:gd name="T0" fmla="*/ 3 w 403"/>
                <a:gd name="T1" fmla="*/ 395 h 395"/>
                <a:gd name="T2" fmla="*/ 74 w 403"/>
                <a:gd name="T3" fmla="*/ 216 h 395"/>
                <a:gd name="T4" fmla="*/ 231 w 403"/>
                <a:gd name="T5" fmla="*/ 50 h 395"/>
                <a:gd name="T6" fmla="*/ 403 w 403"/>
                <a:gd name="T7" fmla="*/ 0 h 395"/>
                <a:gd name="T8" fmla="*/ 0 w 403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395">
                  <a:moveTo>
                    <a:pt x="3" y="395"/>
                  </a:moveTo>
                  <a:lnTo>
                    <a:pt x="74" y="216"/>
                  </a:lnTo>
                  <a:lnTo>
                    <a:pt x="231" y="50"/>
                  </a:lnTo>
                  <a:lnTo>
                    <a:pt x="40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3110" name="Freeform 38"/>
            <p:cNvSpPr>
              <a:spLocks/>
            </p:cNvSpPr>
            <p:nvPr/>
          </p:nvSpPr>
          <p:spPr bwMode="gray">
            <a:xfrm>
              <a:off x="-7" y="3982"/>
              <a:ext cx="287" cy="338"/>
            </a:xfrm>
            <a:custGeom>
              <a:avLst/>
              <a:gdLst>
                <a:gd name="T0" fmla="*/ 391 w 391"/>
                <a:gd name="T1" fmla="*/ 473 h 473"/>
                <a:gd name="T2" fmla="*/ 151 w 391"/>
                <a:gd name="T3" fmla="*/ 353 h 473"/>
                <a:gd name="T4" fmla="*/ 42 w 391"/>
                <a:gd name="T5" fmla="*/ 201 h 473"/>
                <a:gd name="T6" fmla="*/ 0 w 391"/>
                <a:gd name="T7" fmla="*/ 0 h 473"/>
                <a:gd name="T8" fmla="*/ 1 w 391"/>
                <a:gd name="T9" fmla="*/ 47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73">
                  <a:moveTo>
                    <a:pt x="391" y="473"/>
                  </a:moveTo>
                  <a:lnTo>
                    <a:pt x="151" y="353"/>
                  </a:lnTo>
                  <a:lnTo>
                    <a:pt x="42" y="201"/>
                  </a:lnTo>
                  <a:lnTo>
                    <a:pt x="0" y="0"/>
                  </a:lnTo>
                  <a:lnTo>
                    <a:pt x="1" y="47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3111" name="Freeform 39"/>
            <p:cNvSpPr>
              <a:spLocks/>
            </p:cNvSpPr>
            <p:nvPr/>
          </p:nvSpPr>
          <p:spPr bwMode="gray">
            <a:xfrm>
              <a:off x="5499" y="4026"/>
              <a:ext cx="274" cy="287"/>
            </a:xfrm>
            <a:custGeom>
              <a:avLst/>
              <a:gdLst>
                <a:gd name="T0" fmla="*/ 229 w 232"/>
                <a:gd name="T1" fmla="*/ 0 h 290"/>
                <a:gd name="T2" fmla="*/ 164 w 232"/>
                <a:gd name="T3" fmla="*/ 144 h 290"/>
                <a:gd name="T4" fmla="*/ 98 w 232"/>
                <a:gd name="T5" fmla="*/ 253 h 290"/>
                <a:gd name="T6" fmla="*/ 0 w 232"/>
                <a:gd name="T7" fmla="*/ 290 h 290"/>
                <a:gd name="T8" fmla="*/ 232 w 232"/>
                <a:gd name="T9" fmla="*/ 28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3112" name="Freeform 40"/>
            <p:cNvSpPr>
              <a:spLocks/>
            </p:cNvSpPr>
            <p:nvPr/>
          </p:nvSpPr>
          <p:spPr bwMode="gray">
            <a:xfrm>
              <a:off x="5467" y="0"/>
              <a:ext cx="302" cy="288"/>
            </a:xfrm>
            <a:custGeom>
              <a:avLst/>
              <a:gdLst>
                <a:gd name="T0" fmla="*/ 0 w 403"/>
                <a:gd name="T1" fmla="*/ 0 h 403"/>
                <a:gd name="T2" fmla="*/ 221 w 403"/>
                <a:gd name="T3" fmla="*/ 96 h 403"/>
                <a:gd name="T4" fmla="*/ 353 w 403"/>
                <a:gd name="T5" fmla="*/ 231 h 403"/>
                <a:gd name="T6" fmla="*/ 403 w 403"/>
                <a:gd name="T7" fmla="*/ 403 h 403"/>
                <a:gd name="T8" fmla="*/ 403 w 40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403">
                  <a:moveTo>
                    <a:pt x="0" y="0"/>
                  </a:moveTo>
                  <a:lnTo>
                    <a:pt x="221" y="96"/>
                  </a:lnTo>
                  <a:lnTo>
                    <a:pt x="353" y="231"/>
                  </a:lnTo>
                  <a:lnTo>
                    <a:pt x="403" y="403"/>
                  </a:lnTo>
                  <a:lnTo>
                    <a:pt x="40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03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6558ED-A9AB-4E05-BC97-AA33FF567375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705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31DBFA-BD71-4E13-B100-688A2712CB43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79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AF7889-3CCC-4B0A-8DB9-DBFAB7224083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78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6A0213-E854-46A6-84FC-B648CBEC7311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07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58FB75-B22E-4C02-A101-BAD7A4742FF4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98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D2D7AB-8C37-4E17-83DA-638D728EC18E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22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19BB69-77D0-4A8E-AA75-1BD18C07A387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14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B95CB7-60AB-4C72-A905-D7A527958869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250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6C77969-DCCA-4FA3-8E74-75FF9D2FC48B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54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975"/>
            <a:ext cx="2057400" cy="62706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3975"/>
            <a:ext cx="6019800" cy="62706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DAE54C-ADBD-4C2E-9710-16797B3C3FFC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570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" y="53975"/>
            <a:ext cx="7392988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6084888" y="6450013"/>
            <a:ext cx="2897187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107950" y="6454775"/>
            <a:ext cx="927100" cy="239713"/>
          </a:xfrm>
        </p:spPr>
        <p:txBody>
          <a:bodyPr/>
          <a:lstStyle>
            <a:lvl1pPr>
              <a:defRPr/>
            </a:lvl1pPr>
          </a:lstStyle>
          <a:p>
            <a:fld id="{07A75B51-8556-4EC7-9964-83BA1034C0E5}" type="slidenum">
              <a:rPr lang="en-US" altLang="ru-RU">
                <a:solidFill>
                  <a:srgbClr val="000066"/>
                </a:solidFill>
              </a:rPr>
              <a:pPr/>
              <a:t>‹#›</a:t>
            </a:fld>
            <a:endParaRPr lang="en-US" altLang="ru-RU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06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reeform 15" descr="29641"/>
          <p:cNvSpPr>
            <a:spLocks/>
          </p:cNvSpPr>
          <p:nvPr/>
        </p:nvSpPr>
        <p:spPr bwMode="gray">
          <a:xfrm>
            <a:off x="36513" y="80963"/>
            <a:ext cx="9077325" cy="1595437"/>
          </a:xfrm>
          <a:custGeom>
            <a:avLst/>
            <a:gdLst>
              <a:gd name="T0" fmla="*/ 0 w 5718"/>
              <a:gd name="T1" fmla="*/ 756 h 1005"/>
              <a:gd name="T2" fmla="*/ 576 w 5718"/>
              <a:gd name="T3" fmla="*/ 560 h 1005"/>
              <a:gd name="T4" fmla="*/ 1403 w 5718"/>
              <a:gd name="T5" fmla="*/ 390 h 1005"/>
              <a:gd name="T6" fmla="*/ 2452 w 5718"/>
              <a:gd name="T7" fmla="*/ 314 h 1005"/>
              <a:gd name="T8" fmla="*/ 3102 w 5718"/>
              <a:gd name="T9" fmla="*/ 326 h 1005"/>
              <a:gd name="T10" fmla="*/ 4043 w 5718"/>
              <a:gd name="T11" fmla="*/ 434 h 1005"/>
              <a:gd name="T12" fmla="*/ 4944 w 5718"/>
              <a:gd name="T13" fmla="*/ 668 h 1005"/>
              <a:gd name="T14" fmla="*/ 5691 w 5718"/>
              <a:gd name="T15" fmla="*/ 971 h 1005"/>
              <a:gd name="T16" fmla="*/ 5718 w 5718"/>
              <a:gd name="T17" fmla="*/ 19 h 1005"/>
              <a:gd name="T18" fmla="*/ 9 w 5718"/>
              <a:gd name="T19" fmla="*/ 0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18" h="1005">
                <a:moveTo>
                  <a:pt x="0" y="756"/>
                </a:moveTo>
                <a:cubicBezTo>
                  <a:pt x="96" y="724"/>
                  <a:pt x="297" y="635"/>
                  <a:pt x="576" y="560"/>
                </a:cubicBezTo>
                <a:cubicBezTo>
                  <a:pt x="855" y="485"/>
                  <a:pt x="1037" y="442"/>
                  <a:pt x="1403" y="390"/>
                </a:cubicBezTo>
                <a:cubicBezTo>
                  <a:pt x="1769" y="337"/>
                  <a:pt x="2154" y="320"/>
                  <a:pt x="2452" y="314"/>
                </a:cubicBezTo>
                <a:lnTo>
                  <a:pt x="3102" y="326"/>
                </a:lnTo>
                <a:cubicBezTo>
                  <a:pt x="3367" y="346"/>
                  <a:pt x="3736" y="377"/>
                  <a:pt x="4043" y="434"/>
                </a:cubicBezTo>
                <a:cubicBezTo>
                  <a:pt x="4350" y="490"/>
                  <a:pt x="4669" y="578"/>
                  <a:pt x="4944" y="668"/>
                </a:cubicBezTo>
                <a:cubicBezTo>
                  <a:pt x="5219" y="757"/>
                  <a:pt x="5679" y="1005"/>
                  <a:pt x="5691" y="971"/>
                </a:cubicBezTo>
                <a:cubicBezTo>
                  <a:pt x="5695" y="964"/>
                  <a:pt x="5718" y="25"/>
                  <a:pt x="5718" y="19"/>
                </a:cubicBezTo>
                <a:cubicBezTo>
                  <a:pt x="5718" y="7"/>
                  <a:pt x="1198" y="4"/>
                  <a:pt x="9" y="0"/>
                </a:cubicBezTo>
              </a:path>
            </a:pathLst>
          </a:cu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900" smtClean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84888" y="6450013"/>
            <a:ext cx="289718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1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mtClean="0">
                <a:solidFill>
                  <a:srgbClr val="000066"/>
                </a:solidFill>
              </a:rPr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454775"/>
            <a:ext cx="927100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ctr" defTabSz="957263">
              <a:defRPr sz="1300" b="1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436021-8F28-4E89-8E59-88BBD0974222}" type="slidenum">
              <a:rPr lang="en-US" altLang="ru-RU" smtClean="0">
                <a:solidFill>
                  <a:srgbClr val="000066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 smtClean="0">
              <a:solidFill>
                <a:srgbClr val="000066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42925" y="53975"/>
            <a:ext cx="7392988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" y="0"/>
            <a:chExt cx="8065" cy="6048"/>
          </a:xfrm>
        </p:grpSpPr>
        <p:sp>
          <p:nvSpPr>
            <p:cNvPr id="1041" name="Freeform 17"/>
            <p:cNvSpPr>
              <a:spLocks/>
            </p:cNvSpPr>
            <p:nvPr/>
          </p:nvSpPr>
          <p:spPr bwMode="gray">
            <a:xfrm>
              <a:off x="-1" y="5629"/>
              <a:ext cx="389" cy="417"/>
            </a:xfrm>
            <a:custGeom>
              <a:avLst/>
              <a:gdLst>
                <a:gd name="T0" fmla="*/ 314 w 389"/>
                <a:gd name="T1" fmla="*/ 416 h 417"/>
                <a:gd name="T2" fmla="*/ 389 w 389"/>
                <a:gd name="T3" fmla="*/ 417 h 417"/>
                <a:gd name="T4" fmla="*/ 158 w 389"/>
                <a:gd name="T5" fmla="*/ 297 h 417"/>
                <a:gd name="T6" fmla="*/ 39 w 389"/>
                <a:gd name="T7" fmla="*/ 179 h 417"/>
                <a:gd name="T8" fmla="*/ 0 w 389"/>
                <a:gd name="T9" fmla="*/ 0 h 417"/>
                <a:gd name="T10" fmla="*/ 1 w 389"/>
                <a:gd name="T11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9" h="417">
                  <a:moveTo>
                    <a:pt x="314" y="416"/>
                  </a:moveTo>
                  <a:lnTo>
                    <a:pt x="389" y="417"/>
                  </a:lnTo>
                  <a:lnTo>
                    <a:pt x="158" y="297"/>
                  </a:lnTo>
                  <a:lnTo>
                    <a:pt x="39" y="179"/>
                  </a:lnTo>
                  <a:lnTo>
                    <a:pt x="0" y="0"/>
                  </a:lnTo>
                  <a:lnTo>
                    <a:pt x="1" y="4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gray">
            <a:xfrm>
              <a:off x="7701" y="5645"/>
              <a:ext cx="363" cy="403"/>
            </a:xfrm>
            <a:custGeom>
              <a:avLst/>
              <a:gdLst>
                <a:gd name="T0" fmla="*/ 229 w 232"/>
                <a:gd name="T1" fmla="*/ 0 h 290"/>
                <a:gd name="T2" fmla="*/ 164 w 232"/>
                <a:gd name="T3" fmla="*/ 144 h 290"/>
                <a:gd name="T4" fmla="*/ 98 w 232"/>
                <a:gd name="T5" fmla="*/ 253 h 290"/>
                <a:gd name="T6" fmla="*/ 0 w 232"/>
                <a:gd name="T7" fmla="*/ 290 h 290"/>
                <a:gd name="T8" fmla="*/ 232 w 232"/>
                <a:gd name="T9" fmla="*/ 28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043" name="AutoShape 19"/>
            <p:cNvSpPr>
              <a:spLocks noChangeArrowheads="1"/>
            </p:cNvSpPr>
            <p:nvPr/>
          </p:nvSpPr>
          <p:spPr bwMode="gray">
            <a:xfrm>
              <a:off x="25" y="42"/>
              <a:ext cx="8012" cy="59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gray">
            <a:xfrm>
              <a:off x="-1" y="13"/>
              <a:ext cx="405" cy="441"/>
            </a:xfrm>
            <a:custGeom>
              <a:avLst/>
              <a:gdLst>
                <a:gd name="T0" fmla="*/ 2 w 405"/>
                <a:gd name="T1" fmla="*/ 441 h 441"/>
                <a:gd name="T2" fmla="*/ 107 w 405"/>
                <a:gd name="T3" fmla="*/ 175 h 441"/>
                <a:gd name="T4" fmla="*/ 387 w 405"/>
                <a:gd name="T5" fmla="*/ 0 h 441"/>
                <a:gd name="T6" fmla="*/ 1 w 405"/>
                <a:gd name="T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441">
                  <a:moveTo>
                    <a:pt x="2" y="441"/>
                  </a:moveTo>
                  <a:cubicBezTo>
                    <a:pt x="19" y="397"/>
                    <a:pt x="0" y="345"/>
                    <a:pt x="107" y="175"/>
                  </a:cubicBezTo>
                  <a:cubicBezTo>
                    <a:pt x="214" y="6"/>
                    <a:pt x="405" y="16"/>
                    <a:pt x="387" y="0"/>
                  </a:cubicBezTo>
                  <a:lnTo>
                    <a:pt x="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gray">
            <a:xfrm>
              <a:off x="7588" y="0"/>
              <a:ext cx="470" cy="483"/>
            </a:xfrm>
            <a:custGeom>
              <a:avLst/>
              <a:gdLst>
                <a:gd name="T0" fmla="*/ 0 w 470"/>
                <a:gd name="T1" fmla="*/ 4 h 483"/>
                <a:gd name="T2" fmla="*/ 342 w 470"/>
                <a:gd name="T3" fmla="*/ 150 h 483"/>
                <a:gd name="T4" fmla="*/ 470 w 470"/>
                <a:gd name="T5" fmla="*/ 461 h 483"/>
                <a:gd name="T6" fmla="*/ 470 w 470"/>
                <a:gd name="T7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483">
                  <a:moveTo>
                    <a:pt x="0" y="4"/>
                  </a:moveTo>
                  <a:cubicBezTo>
                    <a:pt x="57" y="28"/>
                    <a:pt x="264" y="74"/>
                    <a:pt x="342" y="150"/>
                  </a:cubicBezTo>
                  <a:cubicBezTo>
                    <a:pt x="450" y="275"/>
                    <a:pt x="452" y="483"/>
                    <a:pt x="470" y="461"/>
                  </a:cubicBezTo>
                  <a:lnTo>
                    <a:pt x="47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900" smtClean="0">
                <a:solidFill>
                  <a:srgbClr val="000066"/>
                </a:solidFill>
                <a:latin typeface="Arial" charset="0"/>
              </a:endParaRPr>
            </a:p>
          </p:txBody>
        </p:sp>
      </p:grpSp>
      <p:sp>
        <p:nvSpPr>
          <p:cNvPr id="1046" name="Line 22"/>
          <p:cNvSpPr>
            <a:spLocks noChangeShapeType="1"/>
          </p:cNvSpPr>
          <p:nvPr/>
        </p:nvSpPr>
        <p:spPr bwMode="gray">
          <a:xfrm>
            <a:off x="323850" y="6500813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900" smtClean="0">
              <a:solidFill>
                <a:srgbClr val="000066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59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2pPr>
      <a:lvl3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3pPr>
      <a:lvl4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4pPr>
      <a:lvl5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5pPr>
      <a:lvl6pPr marL="4572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6pPr>
      <a:lvl7pPr marL="9144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7pPr>
      <a:lvl8pPr marL="13716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8pPr>
      <a:lvl9pPr marL="18288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charset="0"/>
        </a:defRPr>
      </a:lvl9pPr>
    </p:titleStyle>
    <p:bodyStyle>
      <a:lvl1pPr marL="358775" indent="-358775" algn="l" defTabSz="957263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100">
          <a:solidFill>
            <a:schemeClr val="tx1"/>
          </a:solidFill>
          <a:latin typeface="+mj-lt"/>
        </a:defRPr>
      </a:lvl2pPr>
      <a:lvl3pPr marL="1196975" indent="-239713" algn="l" defTabSz="957263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100">
          <a:solidFill>
            <a:schemeClr val="tx1"/>
          </a:solidFill>
          <a:latin typeface="+mj-lt"/>
        </a:defRPr>
      </a:lvl3pPr>
      <a:lvl4pPr marL="1676400" indent="-239713" algn="l" defTabSz="957263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j-lt"/>
        </a:defRPr>
      </a:lvl4pPr>
      <a:lvl5pPr marL="21542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5pPr>
      <a:lvl6pPr marL="26114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6pPr>
      <a:lvl7pPr marL="30686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7pPr>
      <a:lvl8pPr marL="35258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8pPr>
      <a:lvl9pPr marL="39830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j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132857"/>
            <a:ext cx="9144000" cy="216024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ru-RU" sz="2800" i="1" dirty="0" err="1">
                <a:solidFill>
                  <a:schemeClr val="tx1">
                    <a:lumMod val="50000"/>
                  </a:schemeClr>
                </a:solidFill>
                <a:latin typeface="Algerian"/>
                <a:cs typeface="Times New Roman" panose="02020603050405020304" pitchFamily="18" charset="0"/>
              </a:rPr>
              <a:t>i</a:t>
            </a:r>
            <a:r>
              <a:rPr lang="en-US" altLang="ru-RU" sz="2800" i="1" dirty="0">
                <a:solidFill>
                  <a:schemeClr val="tx1">
                    <a:lumMod val="50000"/>
                  </a:schemeClr>
                </a:solidFill>
                <a:latin typeface="Algerian"/>
                <a:cs typeface="Times New Roman" panose="02020603050405020304" pitchFamily="18" charset="0"/>
              </a:rPr>
              <a:t> </a:t>
            </a:r>
            <a:r>
              <a:rPr lang="en-US" altLang="ru-RU" sz="2800" i="1" dirty="0" err="1" smtClean="0">
                <a:solidFill>
                  <a:schemeClr val="tx1">
                    <a:lumMod val="50000"/>
                  </a:schemeClr>
                </a:solidFill>
                <a:latin typeface="Algerian"/>
                <a:cs typeface="Times New Roman" panose="02020603050405020304" pitchFamily="18" charset="0"/>
              </a:rPr>
              <a:t>i</a:t>
            </a:r>
            <a:r>
              <a:rPr lang="en-US" altLang="ru-RU" sz="2800" i="1" dirty="0" smtClean="0">
                <a:solidFill>
                  <a:schemeClr val="tx1">
                    <a:lumMod val="50000"/>
                  </a:schemeClr>
                </a:solidFill>
                <a:latin typeface="Algerian"/>
                <a:cs typeface="Times New Roman" panose="02020603050405020304" pitchFamily="18" charset="0"/>
              </a:rPr>
              <a:t> </a:t>
            </a:r>
            <a:r>
              <a:rPr lang="kk-KZ" altLang="ru-RU" sz="2800" i="1" dirty="0" smtClean="0">
                <a:solidFill>
                  <a:schemeClr val="tx1">
                    <a:lumMod val="50000"/>
                  </a:schemeClr>
                </a:solidFill>
                <a:latin typeface="Algerian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altLang="ru-RU" sz="2800" i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altLang="ru-RU" sz="2800" i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altLang="ru-RU" sz="2800" i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altLang="ru-RU" sz="2800" i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alt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ізденіс</a:t>
            </a:r>
            <a:r>
              <a:rPr lang="ru-RU" alt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пен </a:t>
            </a:r>
            <a:r>
              <a:rPr lang="ru-RU" altLang="ru-RU" sz="40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alt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тәжірибе-шеберлік</a:t>
            </a:r>
            <a:r>
              <a:rPr lang="ru-RU" alt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шыңдау</a:t>
            </a:r>
            <a:r>
              <a:rPr lang="ru-RU" altLang="ru-RU" sz="40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кепілі</a:t>
            </a:r>
            <a:r>
              <a:rPr lang="ru-RU" altLang="ru-R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32656"/>
            <a:ext cx="8280920" cy="43497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kk-KZ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   Жақсы ауданы  Жақсы №1 орта  мектебі мектебі</a:t>
            </a:r>
            <a:endParaRPr lang="en-US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black">
          <a:xfrm>
            <a:off x="3059832" y="6093296"/>
            <a:ext cx="3240360" cy="4349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marL="0" indent="0" algn="ctr" defTabSz="957263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None/>
              <a:defRPr sz="1900" b="1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777875" indent="-298450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96975" indent="-239713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76400" indent="-239713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4238" indent="-238125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11438" indent="-238125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8638" indent="-238125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25838" indent="-238125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983038" indent="-238125" algn="l" defTabSz="957263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alt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2020-2021 оқу жылы</a:t>
            </a:r>
            <a:endParaRPr lang="en-US" altLang="ru-RU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5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0" t="25886" r="18252" b="25192"/>
          <a:stretch/>
        </p:blipFill>
        <p:spPr bwMode="auto">
          <a:xfrm>
            <a:off x="175185" y="1484784"/>
            <a:ext cx="885698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0685" y="358556"/>
            <a:ext cx="6865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бағдарламасы</a:t>
            </a:r>
            <a:endParaRPr lang="ru-RU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487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8160" y="2281139"/>
            <a:ext cx="6894387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5-11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тоқсанның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0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66168"/>
            <a:ext cx="2528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51325" y="1076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113581350"/>
              </p:ext>
            </p:extLst>
          </p:nvPr>
        </p:nvGraphicFramePr>
        <p:xfrm>
          <a:off x="755576" y="3501008"/>
          <a:ext cx="7717499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4" t="22857" r="20865" b="31455"/>
          <a:stretch/>
        </p:blipFill>
        <p:spPr bwMode="auto">
          <a:xfrm>
            <a:off x="467544" y="764704"/>
            <a:ext cx="6703942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475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2528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2" t="34493" r="25741" b="27429"/>
          <a:stretch/>
        </p:blipFill>
        <p:spPr bwMode="auto">
          <a:xfrm>
            <a:off x="300220" y="757059"/>
            <a:ext cx="7128792" cy="281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19831234"/>
              </p:ext>
            </p:extLst>
          </p:nvPr>
        </p:nvGraphicFramePr>
        <p:xfrm>
          <a:off x="467544" y="3717032"/>
          <a:ext cx="7717499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2318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66168"/>
            <a:ext cx="2528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7-сынып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1" t="26182" r="18914" b="31274"/>
          <a:stretch/>
        </p:blipFill>
        <p:spPr bwMode="auto">
          <a:xfrm>
            <a:off x="198948" y="667022"/>
            <a:ext cx="6877142" cy="267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27867587"/>
              </p:ext>
            </p:extLst>
          </p:nvPr>
        </p:nvGraphicFramePr>
        <p:xfrm>
          <a:off x="467544" y="3501008"/>
          <a:ext cx="79928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686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88640"/>
            <a:ext cx="2528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0" t="24381" r="18486" b="25238"/>
          <a:stretch/>
        </p:blipFill>
        <p:spPr bwMode="auto">
          <a:xfrm>
            <a:off x="395536" y="834036"/>
            <a:ext cx="6336704" cy="284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08857821"/>
              </p:ext>
            </p:extLst>
          </p:nvPr>
        </p:nvGraphicFramePr>
        <p:xfrm>
          <a:off x="395536" y="3678878"/>
          <a:ext cx="79928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39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88639"/>
            <a:ext cx="2528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9-сынып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4" t="32992" r="17924" b="26858"/>
          <a:stretch/>
        </p:blipFill>
        <p:spPr bwMode="auto">
          <a:xfrm>
            <a:off x="323528" y="773414"/>
            <a:ext cx="7344816" cy="2664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47655079"/>
              </p:ext>
            </p:extLst>
          </p:nvPr>
        </p:nvGraphicFramePr>
        <p:xfrm>
          <a:off x="323528" y="3356992"/>
          <a:ext cx="820891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893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188640"/>
            <a:ext cx="28200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10-сынып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5" t="22822" r="18310" b="36318"/>
          <a:stretch/>
        </p:blipFill>
        <p:spPr bwMode="auto">
          <a:xfrm>
            <a:off x="395536" y="796625"/>
            <a:ext cx="7848872" cy="277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099314888"/>
              </p:ext>
            </p:extLst>
          </p:nvPr>
        </p:nvGraphicFramePr>
        <p:xfrm>
          <a:off x="395536" y="3678878"/>
          <a:ext cx="79928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0063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88640"/>
            <a:ext cx="28200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11-сынып</a:t>
            </a:r>
            <a:endParaRPr lang="ru-RU" sz="32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2" t="31752" r="20764" b="29512"/>
          <a:stretch/>
        </p:blipFill>
        <p:spPr bwMode="auto">
          <a:xfrm>
            <a:off x="323528" y="773415"/>
            <a:ext cx="8176500" cy="287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5818743"/>
              </p:ext>
            </p:extLst>
          </p:nvPr>
        </p:nvGraphicFramePr>
        <p:xfrm>
          <a:off x="415334" y="3764939"/>
          <a:ext cx="79928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263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42121" y="488866"/>
            <a:ext cx="741682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 ҮЛГЕРІМІНІҢ МЕКТЕПІШІЛІК </a:t>
            </a:r>
            <a:r>
              <a:rPr lang="ru-RU" sz="200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МОНИТОРИНГІ.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1-11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cap="al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t="50000" r="7413" b="17241"/>
          <a:stretch/>
        </p:blipFill>
        <p:spPr bwMode="auto">
          <a:xfrm>
            <a:off x="107504" y="1378496"/>
            <a:ext cx="885698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92039081"/>
              </p:ext>
            </p:extLst>
          </p:nvPr>
        </p:nvGraphicFramePr>
        <p:xfrm>
          <a:off x="395536" y="3789040"/>
          <a:ext cx="8352928" cy="2683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8727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">
  <a:themeElements>
    <a:clrScheme name="sample 3">
      <a:dk1>
        <a:srgbClr val="000066"/>
      </a:dk1>
      <a:lt1>
        <a:srgbClr val="FFFFFF"/>
      </a:lt1>
      <a:dk2>
        <a:srgbClr val="58A252"/>
      </a:dk2>
      <a:lt2>
        <a:srgbClr val="B2B2B2"/>
      </a:lt2>
      <a:accent1>
        <a:srgbClr val="0066FF"/>
      </a:accent1>
      <a:accent2>
        <a:srgbClr val="2C95A0"/>
      </a:accent2>
      <a:accent3>
        <a:srgbClr val="FFFFFF"/>
      </a:accent3>
      <a:accent4>
        <a:srgbClr val="000056"/>
      </a:accent4>
      <a:accent5>
        <a:srgbClr val="AAB8FF"/>
      </a:accent5>
      <a:accent6>
        <a:srgbClr val="278791"/>
      </a:accent6>
      <a:hlink>
        <a:srgbClr val="35BBE5"/>
      </a:hlink>
      <a:folHlink>
        <a:srgbClr val="872ECA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33CCCC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ADE2E2"/>
        </a:accent5>
        <a:accent6>
          <a:srgbClr val="008AB9"/>
        </a:accent6>
        <a:hlink>
          <a:srgbClr val="6A9EB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415CB3"/>
        </a:dk2>
        <a:lt2>
          <a:srgbClr val="B2B2B2"/>
        </a:lt2>
        <a:accent1>
          <a:srgbClr val="55AEEB"/>
        </a:accent1>
        <a:accent2>
          <a:srgbClr val="FF9933"/>
        </a:accent2>
        <a:accent3>
          <a:srgbClr val="FFFFFF"/>
        </a:accent3>
        <a:accent4>
          <a:srgbClr val="000056"/>
        </a:accent4>
        <a:accent5>
          <a:srgbClr val="B4D3F3"/>
        </a:accent5>
        <a:accent6>
          <a:srgbClr val="E78A2D"/>
        </a:accent6>
        <a:hlink>
          <a:srgbClr val="4D7AB5"/>
        </a:hlink>
        <a:folHlink>
          <a:srgbClr val="9964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0066FF"/>
        </a:accent1>
        <a:accent2>
          <a:srgbClr val="2C95A0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78791"/>
        </a:accent6>
        <a:hlink>
          <a:srgbClr val="35BBE5"/>
        </a:hlink>
        <a:folHlink>
          <a:srgbClr val="872E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81</Words>
  <Application>Microsoft Office PowerPoint</Application>
  <PresentationFormat>Экран (4:3)</PresentationFormat>
  <Paragraphs>28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10</vt:lpstr>
      <vt:lpstr>i i  педагогикалық кеңес тақырыбы: Шығармашылық  ізденіс  пен кәсіби тәжірибе-шеберлік  шыңдау кепілі.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Жақсы №1 орта мектебінде Жалпы республикалық педагогикалық кеңес өткізу   БАҒДАРЛАМАСЫ</dc:title>
  <dc:creator>Гумырзак</dc:creator>
  <cp:lastModifiedBy>Гумырзак</cp:lastModifiedBy>
  <cp:revision>21</cp:revision>
  <dcterms:created xsi:type="dcterms:W3CDTF">2020-08-27T10:43:14Z</dcterms:created>
  <dcterms:modified xsi:type="dcterms:W3CDTF">2020-11-06T08:03:11Z</dcterms:modified>
</cp:coreProperties>
</file>