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5" r:id="rId4"/>
    <p:sldId id="266" r:id="rId5"/>
    <p:sldId id="263" r:id="rId6"/>
    <p:sldId id="258" r:id="rId7"/>
    <p:sldId id="259" r:id="rId8"/>
    <p:sldId id="261" r:id="rId9"/>
    <p:sldId id="262" r:id="rId10"/>
    <p:sldId id="264" r:id="rId11"/>
    <p:sldId id="260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5" d="100"/>
          <a:sy n="95" d="100"/>
        </p:scale>
        <p:origin x="117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16.11.2018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erketai.org/ertegiler-alemi/balalarga-arnalgan-angimeler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1000100" y="285728"/>
            <a:ext cx="707236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Ақмола облысы</a:t>
            </a:r>
            <a:r>
              <a:rPr lang="ru-RU" sz="2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000" b="1" i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Жақсы ауданы</a:t>
            </a:r>
            <a:r>
              <a:rPr lang="ru-RU" sz="2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2000" b="1" i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Жақсы </a:t>
            </a:r>
            <a:r>
              <a:rPr lang="ru-RU" sz="2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№1 орта </a:t>
            </a:r>
            <a:r>
              <a:rPr lang="ru-RU" sz="2000" b="1" i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мектебі</a:t>
            </a:r>
            <a:endParaRPr lang="zh-CN" altLang="en-US" sz="2000" b="1" i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с двумя скругленными противолежащими углами 14"/>
          <p:cNvSpPr/>
          <p:nvPr/>
        </p:nvSpPr>
        <p:spPr>
          <a:xfrm>
            <a:off x="3143240" y="5929330"/>
            <a:ext cx="3000396" cy="500066"/>
          </a:xfrm>
          <a:prstGeom prst="round2Diag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altLang="zh-CN" b="1" dirty="0" smtClean="0">
                <a:latin typeface="Times New Roman" pitchFamily="18" charset="0"/>
                <a:cs typeface="Times New Roman" pitchFamily="18" charset="0"/>
              </a:rPr>
              <a:t>2017-2018 оқу жылы</a:t>
            </a:r>
            <a:endParaRPr lang="zh-CN" alt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5286380" y="3786190"/>
            <a:ext cx="3143272" cy="129266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altLang="zh-CN" sz="1400" cap="none" spc="0" dirty="0" err="1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Құрастырған:</a:t>
            </a:r>
            <a:r>
              <a:rPr lang="ru-RU" altLang="zh-CN" sz="1400" cap="none" spc="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altLang="zh-CN" sz="1400" b="1" cap="none" spc="0" dirty="0" err="1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Бактыбаева</a:t>
            </a:r>
            <a:r>
              <a:rPr lang="ru-RU" altLang="zh-CN" sz="1400" b="1" cap="none" spc="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zh-CN" sz="1400" b="1" cap="none" spc="0" dirty="0" err="1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Молдир</a:t>
            </a:r>
            <a:r>
              <a:rPr lang="ru-RU" altLang="zh-CN" sz="1400" b="1" cap="none" spc="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zh-CN" sz="1400" b="1" cap="none" spc="0" dirty="0" err="1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Балгабаевна</a:t>
            </a:r>
            <a:endParaRPr lang="ru-RU" altLang="zh-CN" sz="1400" b="1" cap="none" spc="0" dirty="0" smtClean="0">
              <a:ln w="1905"/>
              <a:solidFill>
                <a:srgbClr val="00206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altLang="zh-CN" sz="1400" dirty="0" err="1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Жақсы </a:t>
            </a:r>
            <a:r>
              <a:rPr lang="ru-RU" altLang="zh-CN" sz="140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№1 орта </a:t>
            </a:r>
            <a:r>
              <a:rPr lang="ru-RU" altLang="zh-CN" sz="1400" dirty="0" err="1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мектебінің</a:t>
            </a:r>
            <a:r>
              <a:rPr lang="ru-RU" altLang="zh-CN" sz="140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 algn="ctr"/>
            <a:r>
              <a:rPr lang="ru-RU" altLang="zh-CN" sz="1400" dirty="0" err="1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бастауыш</a:t>
            </a:r>
            <a:r>
              <a:rPr lang="ru-RU" altLang="zh-CN" sz="140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zh-CN" sz="1400" dirty="0" err="1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сынып</a:t>
            </a:r>
            <a:r>
              <a:rPr lang="ru-RU" altLang="zh-CN" sz="140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zh-CN" sz="1400" dirty="0" err="1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мұғалімі</a:t>
            </a:r>
            <a:endParaRPr lang="ru-RU" altLang="zh-CN" sz="1400" cap="none" spc="0" dirty="0" smtClean="0">
              <a:ln w="1905"/>
              <a:solidFill>
                <a:srgbClr val="00206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altLang="zh-CN" sz="2200" b="1" cap="none" spc="0" dirty="0">
              <a:ln w="1905"/>
              <a:solidFill>
                <a:srgbClr val="00206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31" name="Picture 7" descr="C:\Users\Admin\Downloads\img1491291169966-1.jpg"/>
          <p:cNvPicPr>
            <a:picLocks noChangeAspect="1" noChangeArrowheads="1"/>
          </p:cNvPicPr>
          <p:nvPr/>
        </p:nvPicPr>
        <p:blipFill>
          <a:blip r:embed="rId3"/>
          <a:srcRect t="10745"/>
          <a:stretch>
            <a:fillRect/>
          </a:stretch>
        </p:blipFill>
        <p:spPr bwMode="auto">
          <a:xfrm>
            <a:off x="5715008" y="1071546"/>
            <a:ext cx="2071702" cy="2571768"/>
          </a:xfrm>
          <a:prstGeom prst="rect">
            <a:avLst/>
          </a:prstGeom>
          <a:ln w="19050" cap="sq">
            <a:solidFill>
              <a:schemeClr val="accent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Прямоугольник 8"/>
          <p:cNvSpPr/>
          <p:nvPr/>
        </p:nvSpPr>
        <p:spPr>
          <a:xfrm>
            <a:off x="428596" y="1571612"/>
            <a:ext cx="4996102" cy="249299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altLang="zh-CN" sz="20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Жаңартылған бағдарлама бойынша</a:t>
            </a:r>
            <a:r>
              <a:rPr lang="ru-RU" altLang="zh-CN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zh-CN" sz="20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бастауыш</a:t>
            </a:r>
            <a:r>
              <a:rPr lang="ru-RU" altLang="zh-CN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zh-CN" sz="20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сынып</a:t>
            </a:r>
            <a:r>
              <a:rPr lang="ru-RU" altLang="zh-CN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zh-CN" sz="20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оқушыларының оқу техникасын</a:t>
            </a:r>
            <a:r>
              <a:rPr lang="ru-RU" altLang="zh-CN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altLang="zh-CN" sz="20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тексеруге</a:t>
            </a:r>
            <a:r>
              <a:rPr lang="ru-RU" altLang="zh-CN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zh-CN" sz="20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арналған қосымша</a:t>
            </a:r>
            <a:r>
              <a:rPr lang="ru-RU" altLang="zh-CN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 algn="ctr"/>
            <a:r>
              <a:rPr lang="ru-RU" altLang="zh-CN" sz="20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жұмыс дәптері.</a:t>
            </a:r>
            <a:endParaRPr lang="ru-RU" altLang="zh-CN" sz="20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altLang="zh-CN" sz="20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altLang="zh-CN" sz="1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2 -3 </a:t>
            </a:r>
            <a:r>
              <a:rPr lang="ru-RU" altLang="zh-CN" sz="1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сынып</a:t>
            </a:r>
            <a:r>
              <a:rPr lang="ru-RU" altLang="zh-CN" sz="1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zh-CN" sz="1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оқушыларына арналған</a:t>
            </a:r>
            <a:r>
              <a:rPr lang="ru-RU" altLang="zh-CN" sz="1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.</a:t>
            </a:r>
            <a:endParaRPr lang="ru-RU" altLang="zh-CN" sz="1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357158" y="357166"/>
            <a:ext cx="8429684" cy="61863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zh-CN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       </a:t>
            </a:r>
            <a:r>
              <a:rPr kumimoji="0" lang="ru-RU" altLang="zh-CN" sz="2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Менің қолымдағы бұл кітапша</a:t>
            </a:r>
            <a:r>
              <a:rPr kumimoji="0" lang="ru-RU" altLang="zh-CN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 </a:t>
            </a:r>
            <a:r>
              <a:rPr kumimoji="0" lang="ru-RU" altLang="zh-CN" sz="2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–балалардың мәтінді дұрыс, түсініп, мәнерлеп және белгілі</a:t>
            </a:r>
            <a:r>
              <a:rPr kumimoji="0" lang="ru-RU" altLang="zh-CN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 </a:t>
            </a:r>
            <a:r>
              <a:rPr kumimoji="0" lang="ru-RU" altLang="zh-CN" sz="2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қарқынмен оқуына септігін</a:t>
            </a:r>
            <a:r>
              <a:rPr kumimoji="0" lang="ru-RU" altLang="zh-CN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 </a:t>
            </a:r>
            <a:r>
              <a:rPr kumimoji="0" lang="ru-RU" altLang="zh-CN" sz="2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тигізеді</a:t>
            </a:r>
            <a:r>
              <a:rPr lang="ru-RU" altLang="zh-CN" sz="2200" dirty="0" smtClean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 </a:t>
            </a:r>
            <a:r>
              <a:rPr lang="ru-RU" altLang="zh-CN" sz="2200" dirty="0" err="1" smtClean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деп</a:t>
            </a:r>
            <a:r>
              <a:rPr lang="ru-RU" altLang="zh-CN" sz="2200" dirty="0" smtClean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 </a:t>
            </a:r>
            <a:r>
              <a:rPr lang="ru-RU" altLang="zh-CN" sz="2200" dirty="0" err="1" smtClean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айтқым келеді</a:t>
            </a:r>
            <a:r>
              <a:rPr lang="ru-RU" altLang="zh-CN" sz="2200" dirty="0" smtClean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. </a:t>
            </a:r>
            <a:r>
              <a:rPr lang="ru-RU" altLang="zh-CN" sz="2200" dirty="0" err="1" smtClean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Бұл оқу техникасын</a:t>
            </a:r>
            <a:r>
              <a:rPr lang="ru-RU" altLang="zh-CN" sz="2200" dirty="0" smtClean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 </a:t>
            </a:r>
            <a:r>
              <a:rPr lang="ru-RU" altLang="zh-CN" sz="2200" dirty="0" err="1" smtClean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жетілдіру</a:t>
            </a:r>
            <a:r>
              <a:rPr lang="ru-RU" altLang="zh-CN" sz="2200" dirty="0" smtClean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 </a:t>
            </a:r>
            <a:r>
              <a:rPr lang="ru-RU" altLang="zh-CN" sz="2200" dirty="0" err="1" smtClean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жұмысы сабақтан тыс</a:t>
            </a:r>
            <a:r>
              <a:rPr lang="ru-RU" altLang="zh-CN" sz="2200" dirty="0" smtClean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 </a:t>
            </a:r>
            <a:r>
              <a:rPr lang="ru-RU" altLang="zh-CN" sz="2200" dirty="0" err="1" smtClean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уақытта жұмыс жүргізуге арналған.</a:t>
            </a:r>
            <a:r>
              <a:rPr lang="ru-RU" altLang="zh-CN" sz="2200" dirty="0" smtClean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 </a:t>
            </a:r>
            <a:r>
              <a:rPr lang="ru-RU" altLang="zh-CN" sz="2200" dirty="0" err="1" smtClean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Оқушыммен жаппай</a:t>
            </a:r>
            <a:r>
              <a:rPr lang="ru-RU" altLang="zh-CN" sz="2200" dirty="0" smtClean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, </a:t>
            </a:r>
            <a:r>
              <a:rPr lang="ru-RU" altLang="zh-CN" sz="2200" dirty="0" err="1" smtClean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жеке</a:t>
            </a:r>
            <a:r>
              <a:rPr lang="ru-RU" altLang="zh-CN" sz="2200" dirty="0" smtClean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 </a:t>
            </a:r>
            <a:r>
              <a:rPr lang="ru-RU" altLang="zh-CN" sz="2200" dirty="0" err="1" smtClean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жұмыс немесе</a:t>
            </a:r>
            <a:r>
              <a:rPr lang="ru-RU" altLang="zh-CN" sz="2200" dirty="0" smtClean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 </a:t>
            </a:r>
            <a:r>
              <a:rPr lang="ru-RU" altLang="zh-CN" sz="2200" dirty="0" err="1" smtClean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таңдау </a:t>
            </a:r>
            <a:r>
              <a:rPr lang="ru-RU" altLang="zh-CN" sz="2200" dirty="0" smtClean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курсы </a:t>
            </a:r>
            <a:r>
              <a:rPr lang="ru-RU" altLang="zh-CN" sz="2200" dirty="0" err="1" smtClean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ретінде</a:t>
            </a:r>
            <a:r>
              <a:rPr lang="ru-RU" altLang="zh-CN" sz="2200" dirty="0" smtClean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 де </a:t>
            </a:r>
            <a:r>
              <a:rPr lang="ru-RU" altLang="zh-CN" sz="2200" dirty="0" err="1" smtClean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ыңғайлап алуға болады</a:t>
            </a:r>
            <a:r>
              <a:rPr lang="ru-RU" altLang="zh-CN" sz="2200" dirty="0" smtClean="0"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.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zh-CN" sz="22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     </a:t>
            </a:r>
            <a:r>
              <a:rPr kumimoji="0" lang="ru-RU" altLang="zh-CN" sz="2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Бастауыш</a:t>
            </a:r>
            <a:r>
              <a:rPr kumimoji="0" lang="ru-RU" altLang="zh-CN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 </a:t>
            </a:r>
            <a:r>
              <a:rPr kumimoji="0" lang="ru-RU" altLang="zh-CN" sz="2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сыныптарда</a:t>
            </a:r>
            <a:r>
              <a:rPr kumimoji="0" lang="ru-RU" altLang="zh-CN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  </a:t>
            </a:r>
            <a:r>
              <a:rPr kumimoji="0" lang="ru-RU" altLang="zh-CN" sz="2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оқу техникасына</a:t>
            </a:r>
            <a:r>
              <a:rPr kumimoji="0" lang="ru-RU" altLang="zh-CN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 </a:t>
            </a:r>
            <a:r>
              <a:rPr kumimoji="0" lang="ru-RU" altLang="zh-CN" sz="2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қойылатын негізгі</a:t>
            </a:r>
            <a:r>
              <a:rPr kumimoji="0" lang="ru-RU" altLang="zh-CN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 </a:t>
            </a:r>
            <a:r>
              <a:rPr kumimoji="0" lang="ru-RU" altLang="zh-CN" sz="2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талаптар</a:t>
            </a:r>
            <a:r>
              <a:rPr kumimoji="0" lang="ru-RU" altLang="zh-CN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 </a:t>
            </a:r>
            <a:r>
              <a:rPr kumimoji="0" lang="ru-RU" altLang="zh-CN" sz="2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сақталған кезде</a:t>
            </a:r>
            <a:r>
              <a:rPr kumimoji="0" lang="ru-RU" altLang="zh-CN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 </a:t>
            </a:r>
            <a:r>
              <a:rPr kumimoji="0" lang="ru-RU" altLang="zh-CN" sz="2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оқушылар мәтіннің мазмұнын түсінеді.</a:t>
            </a:r>
            <a:r>
              <a:rPr kumimoji="0" lang="ru-RU" altLang="zh-CN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 </a:t>
            </a:r>
            <a:r>
              <a:rPr kumimoji="0" lang="ru-RU" altLang="zh-CN" sz="2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Өйткені дұрыс, түсініп, мәнерлеп және белгілі</a:t>
            </a:r>
            <a:r>
              <a:rPr kumimoji="0" lang="ru-RU" altLang="zh-CN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 </a:t>
            </a:r>
            <a:r>
              <a:rPr kumimoji="0" lang="ru-RU" altLang="zh-CN" sz="2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қарқынмен оқу өзара тығыз байланысты</a:t>
            </a:r>
            <a:r>
              <a:rPr kumimoji="0" lang="ru-RU" altLang="zh-CN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. </a:t>
            </a:r>
            <a:r>
              <a:rPr kumimoji="0" lang="ru-RU" altLang="zh-CN" sz="2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Балалар</a:t>
            </a:r>
            <a:r>
              <a:rPr kumimoji="0" lang="ru-RU" altLang="zh-CN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 </a:t>
            </a:r>
            <a:r>
              <a:rPr kumimoji="0" lang="ru-RU" altLang="zh-CN" sz="2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дұрыс оқуға дағдылану арқылы мәтіндегі ойды</a:t>
            </a:r>
            <a:r>
              <a:rPr kumimoji="0" lang="ru-RU" altLang="zh-CN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 </a:t>
            </a:r>
            <a:r>
              <a:rPr kumimoji="0" lang="ru-RU" altLang="zh-CN" sz="2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дәл түсіне алатын</a:t>
            </a:r>
            <a:r>
              <a:rPr kumimoji="0" lang="ru-RU" altLang="zh-CN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 </a:t>
            </a:r>
            <a:r>
              <a:rPr kumimoji="0" lang="ru-RU" altLang="zh-CN" sz="2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болады</a:t>
            </a:r>
            <a:r>
              <a:rPr kumimoji="0" lang="ru-RU" altLang="zh-CN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.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zh-CN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              </a:t>
            </a:r>
            <a:r>
              <a:rPr kumimoji="0" lang="ru-RU" altLang="zh-CN" sz="2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Бұл көмекші құралда оқушылардың оқу техникасын</a:t>
            </a:r>
            <a:r>
              <a:rPr kumimoji="0" lang="ru-RU" altLang="zh-CN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  </a:t>
            </a:r>
            <a:r>
              <a:rPr kumimoji="0" lang="ru-RU" altLang="zh-CN" sz="2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тексеруге</a:t>
            </a:r>
            <a:r>
              <a:rPr kumimoji="0" lang="ru-RU" altLang="zh-CN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 </a:t>
            </a:r>
            <a:r>
              <a:rPr kumimoji="0" lang="ru-RU" altLang="zh-CN" sz="2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арналған тапсырмалар</a:t>
            </a:r>
            <a:r>
              <a:rPr kumimoji="0" lang="ru-RU" altLang="zh-CN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, тест </a:t>
            </a:r>
            <a:r>
              <a:rPr kumimoji="0" lang="ru-RU" altLang="zh-CN" sz="2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сұрақтары </a:t>
            </a:r>
            <a:r>
              <a:rPr kumimoji="0" lang="ru-RU" altLang="zh-CN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мен </a:t>
            </a:r>
            <a:r>
              <a:rPr kumimoji="0" lang="ru-RU" altLang="zh-CN" sz="2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бағалау нормасын</a:t>
            </a:r>
            <a:r>
              <a:rPr kumimoji="0" lang="ru-RU" altLang="zh-CN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 </a:t>
            </a:r>
            <a:r>
              <a:rPr kumimoji="0" lang="ru-RU" altLang="zh-CN" sz="2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анықтайтын шарттар</a:t>
            </a:r>
            <a:r>
              <a:rPr kumimoji="0" lang="ru-RU" altLang="zh-CN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 </a:t>
            </a:r>
            <a:r>
              <a:rPr kumimoji="0" lang="ru-RU" altLang="zh-CN" sz="2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берілді</a:t>
            </a:r>
            <a:r>
              <a:rPr kumimoji="0" lang="ru-RU" altLang="zh-CN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. </a:t>
            </a:r>
            <a:r>
              <a:rPr kumimoji="0" lang="ru-RU" altLang="zh-CN" sz="2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Тапсырмалар</a:t>
            </a:r>
            <a:r>
              <a:rPr kumimoji="0" lang="ru-RU" altLang="zh-CN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 </a:t>
            </a:r>
            <a:r>
              <a:rPr kumimoji="0" lang="ru-RU" altLang="zh-CN" sz="2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баланың жас</a:t>
            </a:r>
            <a:r>
              <a:rPr kumimoji="0" lang="ru-RU" altLang="zh-CN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 </a:t>
            </a:r>
            <a:r>
              <a:rPr kumimoji="0" lang="ru-RU" altLang="zh-CN" sz="2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ерекшелігіне</a:t>
            </a:r>
            <a:r>
              <a:rPr kumimoji="0" lang="ru-RU" altLang="zh-CN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 </a:t>
            </a:r>
            <a:r>
              <a:rPr kumimoji="0" lang="ru-RU" altLang="zh-CN" sz="2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сай</a:t>
            </a:r>
            <a:r>
              <a:rPr kumimoji="0" lang="ru-RU" altLang="zh-CN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. </a:t>
            </a:r>
            <a:r>
              <a:rPr kumimoji="0" lang="ru-RU" altLang="zh-CN" sz="2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Сонымен</a:t>
            </a:r>
            <a:r>
              <a:rPr kumimoji="0" lang="ru-RU" altLang="zh-CN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 </a:t>
            </a:r>
            <a:r>
              <a:rPr kumimoji="0" lang="ru-RU" altLang="zh-CN" sz="2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қатар кітапшаның бір</a:t>
            </a:r>
            <a:r>
              <a:rPr kumimoji="0" lang="ru-RU" altLang="zh-CN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 </a:t>
            </a:r>
            <a:r>
              <a:rPr kumimoji="0" lang="ru-RU" altLang="zh-CN" sz="2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ерекшелігі</a:t>
            </a:r>
            <a:r>
              <a:rPr kumimoji="0" lang="ru-RU" altLang="zh-CN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, </a:t>
            </a:r>
            <a:r>
              <a:rPr kumimoji="0" lang="ru-RU" altLang="zh-CN" sz="2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балалар</a:t>
            </a:r>
            <a:r>
              <a:rPr kumimoji="0" lang="ru-RU" altLang="zh-CN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 </a:t>
            </a:r>
            <a:r>
              <a:rPr kumimoji="0" lang="ru-RU" altLang="zh-CN" sz="2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оқу үшін берілген</a:t>
            </a:r>
            <a:r>
              <a:rPr kumimoji="0" lang="ru-RU" altLang="zh-CN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 </a:t>
            </a:r>
            <a:r>
              <a:rPr kumimoji="0" lang="ru-RU" altLang="zh-CN" sz="2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әңгімелер, ертегілер</a:t>
            </a:r>
            <a:r>
              <a:rPr kumimoji="0" lang="ru-RU" altLang="zh-CN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, </a:t>
            </a:r>
            <a:r>
              <a:rPr kumimoji="0" lang="ru-RU" altLang="zh-CN" sz="2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өлеңдер, қызықты тапсырмалар</a:t>
            </a:r>
            <a:r>
              <a:rPr kumimoji="0" lang="ru-RU" altLang="zh-CN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 </a:t>
            </a:r>
            <a:r>
              <a:rPr kumimoji="0" lang="ru-RU" altLang="zh-CN" sz="2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менің өз шығармашылығымнан алынған </a:t>
            </a:r>
            <a:r>
              <a:rPr kumimoji="0" lang="ru-RU" altLang="zh-CN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. </a:t>
            </a:r>
            <a:r>
              <a:rPr kumimoji="0" lang="ru-RU" altLang="zh-CN" sz="2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Сондықтан </a:t>
            </a:r>
            <a:r>
              <a:rPr kumimoji="0" lang="ru-RU" altLang="zh-CN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да </a:t>
            </a:r>
            <a:r>
              <a:rPr kumimoji="0" lang="ru-RU" altLang="zh-CN" sz="2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бұл кітапша</a:t>
            </a:r>
            <a:r>
              <a:rPr kumimoji="0" lang="ru-RU" altLang="zh-CN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  </a:t>
            </a:r>
            <a:r>
              <a:rPr kumimoji="0" lang="ru-RU" altLang="zh-CN" sz="2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балалар</a:t>
            </a:r>
            <a:r>
              <a:rPr kumimoji="0" lang="ru-RU" altLang="zh-CN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 </a:t>
            </a:r>
            <a:r>
              <a:rPr kumimoji="0" lang="ru-RU" altLang="zh-CN" sz="2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үшін өте қызықты болады</a:t>
            </a:r>
            <a:r>
              <a:rPr kumimoji="0" lang="ru-RU" altLang="zh-CN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 </a:t>
            </a:r>
            <a:r>
              <a:rPr kumimoji="0" lang="ru-RU" altLang="zh-CN" sz="2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деп</a:t>
            </a:r>
            <a:r>
              <a:rPr kumimoji="0" lang="ru-RU" altLang="zh-CN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 </a:t>
            </a:r>
            <a:r>
              <a:rPr kumimoji="0" lang="ru-RU" altLang="zh-CN" sz="2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ойлаймын</a:t>
            </a:r>
            <a:r>
              <a:rPr kumimoji="0" lang="ru-RU" altLang="zh-CN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zh-CN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宋体" pitchFamily="2" charset="-122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l="51062" t="24414" r="3916" b="10156"/>
          <a:stretch>
            <a:fillRect/>
          </a:stretch>
        </p:blipFill>
        <p:spPr bwMode="auto">
          <a:xfrm>
            <a:off x="714348" y="500042"/>
            <a:ext cx="7929618" cy="58953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 l="24158" t="42969" r="25878" b="26757"/>
          <a:stretch>
            <a:fillRect/>
          </a:stretch>
        </p:blipFill>
        <p:spPr bwMode="auto">
          <a:xfrm>
            <a:off x="357158" y="642918"/>
            <a:ext cx="8429685" cy="4500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1142976" y="1928802"/>
            <a:ext cx="6929486" cy="3170099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altLang="zh-CN" sz="25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Оқу техникасын тексеру барысында, мұғалім тарапынан оқушыға қысым жасау,оларды жеку,кемшілігін басып айту сияқты жағымсыз әрекеттер болмауы тиіс. Баланың жас ерекшеліктері мен денсаулығына, психикасына зяны тимесе, ой-өрісіне қатты күш салынбаса мұғалімнің шығармашылық ізденісіне мін тағылмайды. </a:t>
            </a:r>
            <a:endParaRPr kumimoji="0" lang="kk-KZ" altLang="zh-CN" sz="2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714348" y="357166"/>
            <a:ext cx="7715272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altLang="zh-CN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Автордың жинаққа енген шығармалары Республикалық ғылыми-әдістемелік </a:t>
            </a:r>
            <a:r>
              <a:rPr kumimoji="0" lang="kk-KZ" altLang="zh-CN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宋体" pitchFamily="2" charset="-122"/>
                <a:cs typeface="Times New Roman" pitchFamily="18" charset="0"/>
              </a:rPr>
              <a:t>«</a:t>
            </a:r>
            <a:r>
              <a:rPr kumimoji="0" lang="kk-KZ" altLang="zh-CN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Өзін-өзі тану</a:t>
            </a:r>
            <a:r>
              <a:rPr kumimoji="0" lang="kk-KZ" altLang="zh-CN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宋体" pitchFamily="2" charset="-122"/>
                <a:cs typeface="Times New Roman" pitchFamily="18" charset="0"/>
              </a:rPr>
              <a:t>»</a:t>
            </a:r>
            <a:r>
              <a:rPr kumimoji="0" lang="kk-KZ" altLang="zh-CN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 журналында жарияланды. №5(89) мамыр 2017 жыл. 83-бет. </a:t>
            </a:r>
            <a:endParaRPr kumimoji="0" lang="kk-KZ" altLang="zh-CN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pic>
        <p:nvPicPr>
          <p:cNvPr id="3" name="Рисунок 2" descr="C:\Users\Admin\Downloads\20180503_084639.jpg"/>
          <p:cNvPicPr/>
          <p:nvPr/>
        </p:nvPicPr>
        <p:blipFill>
          <a:blip r:embed="rId2" cstate="print"/>
          <a:srcRect l="2634" t="10897" r="3999" b="16307"/>
          <a:stretch>
            <a:fillRect/>
          </a:stretch>
        </p:blipFill>
        <p:spPr bwMode="auto">
          <a:xfrm>
            <a:off x="857224" y="1571612"/>
            <a:ext cx="3571900" cy="4429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C:\Users\Admin\Downloads\20180503_084633.jpg"/>
          <p:cNvPicPr/>
          <p:nvPr/>
        </p:nvPicPr>
        <p:blipFill>
          <a:blip r:embed="rId3" cstate="print">
            <a:lum bright="10000" contrast="10000"/>
          </a:blip>
          <a:srcRect l="3890" t="10387" r="3497" b="16100"/>
          <a:stretch>
            <a:fillRect/>
          </a:stretch>
        </p:blipFill>
        <p:spPr bwMode="auto">
          <a:xfrm>
            <a:off x="4857752" y="1571613"/>
            <a:ext cx="3357586" cy="4357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714356"/>
            <a:ext cx="7786742" cy="5143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5720" y="285728"/>
            <a:ext cx="863569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altLang="zh-CN" sz="5400" b="1" cap="none" spc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Жұмыс нәтижесін бағалау</a:t>
            </a:r>
            <a:endParaRPr lang="ru-RU" altLang="zh-CN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20482" name="Picture 2" descr="C:\Users\Admin\Downloads\20180219_105757.jpg"/>
          <p:cNvPicPr>
            <a:picLocks noChangeAspect="1" noChangeArrowheads="1"/>
          </p:cNvPicPr>
          <p:nvPr/>
        </p:nvPicPr>
        <p:blipFill>
          <a:blip r:embed="rId2" cstate="print"/>
          <a:srcRect r="6250"/>
          <a:stretch>
            <a:fillRect/>
          </a:stretch>
        </p:blipFill>
        <p:spPr bwMode="auto">
          <a:xfrm>
            <a:off x="857224" y="1428736"/>
            <a:ext cx="7500990" cy="45005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71670" y="428604"/>
            <a:ext cx="489108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altLang="zh-CN" sz="5400" b="1" cap="none" spc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Жүзден жүйрік</a:t>
            </a:r>
            <a:endParaRPr lang="ru-RU" altLang="zh-CN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21506" name="Picture 2" descr="C:\Users\Admin\Downloads\20180219_105845.jpg"/>
          <p:cNvPicPr>
            <a:picLocks noChangeAspect="1" noChangeArrowheads="1"/>
          </p:cNvPicPr>
          <p:nvPr/>
        </p:nvPicPr>
        <p:blipFill>
          <a:blip r:embed="rId2" cstate="print"/>
          <a:srcRect r="16442"/>
          <a:stretch>
            <a:fillRect/>
          </a:stretch>
        </p:blipFill>
        <p:spPr bwMode="auto">
          <a:xfrm>
            <a:off x="1071538" y="1428736"/>
            <a:ext cx="6897736" cy="464345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мока\сабақтар\4 сабақ\фото\IMG_0008.JPG"/>
          <p:cNvPicPr>
            <a:picLocks noChangeAspect="1" noChangeArrowheads="1"/>
          </p:cNvPicPr>
          <p:nvPr/>
        </p:nvPicPr>
        <p:blipFill>
          <a:blip r:embed="rId2" cstate="print">
            <a:extLst/>
          </a:blip>
          <a:srcRect/>
          <a:stretch>
            <a:fillRect/>
          </a:stretch>
        </p:blipFill>
        <p:spPr bwMode="auto">
          <a:xfrm>
            <a:off x="1142976" y="1285860"/>
            <a:ext cx="3140628" cy="235547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/>
        </p:spPr>
      </p:pic>
      <p:pic>
        <p:nvPicPr>
          <p:cNvPr id="2051" name="Picture 3" descr="D:\мока\сабақтар\4 сабақ\фото\IMG_0005.JPG"/>
          <p:cNvPicPr>
            <a:picLocks noChangeAspect="1" noChangeArrowheads="1"/>
          </p:cNvPicPr>
          <p:nvPr/>
        </p:nvPicPr>
        <p:blipFill>
          <a:blip r:embed="rId3">
            <a:extLst/>
          </a:blip>
          <a:srcRect/>
          <a:stretch>
            <a:fillRect/>
          </a:stretch>
        </p:blipFill>
        <p:spPr bwMode="auto">
          <a:xfrm>
            <a:off x="4929190" y="1357298"/>
            <a:ext cx="3071834" cy="219052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/>
        </p:spPr>
      </p:pic>
      <p:pic>
        <p:nvPicPr>
          <p:cNvPr id="2052" name="Picture 4" descr="D:\мока\сабақтар\4 сабақ\фото\IMG_0006.JPG"/>
          <p:cNvPicPr>
            <a:picLocks noChangeAspect="1" noChangeArrowheads="1"/>
          </p:cNvPicPr>
          <p:nvPr/>
        </p:nvPicPr>
        <p:blipFill>
          <a:blip r:embed="rId4">
            <a:extLst/>
          </a:blip>
          <a:srcRect/>
          <a:stretch>
            <a:fillRect/>
          </a:stretch>
        </p:blipFill>
        <p:spPr bwMode="auto">
          <a:xfrm>
            <a:off x="5072066" y="3929066"/>
            <a:ext cx="3061648" cy="229623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/>
        </p:spPr>
      </p:pic>
      <p:pic>
        <p:nvPicPr>
          <p:cNvPr id="11" name="Picture 5" descr="C:\Users\Asema\Documents\The KMPlayer\Capture\IMG_0066[(020605)20-42-19].JPG"/>
          <p:cNvPicPr>
            <a:picLocks noChangeAspect="1" noChangeArrowheads="1"/>
          </p:cNvPicPr>
          <p:nvPr/>
        </p:nvPicPr>
        <p:blipFill>
          <a:blip r:embed="rId5" cstate="print">
            <a:extLst/>
          </a:blip>
          <a:srcRect/>
          <a:stretch>
            <a:fillRect/>
          </a:stretch>
        </p:blipFill>
        <p:spPr bwMode="auto">
          <a:xfrm>
            <a:off x="1142976" y="4000504"/>
            <a:ext cx="3155779" cy="236500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/>
        </p:spPr>
      </p:pic>
      <p:sp>
        <p:nvSpPr>
          <p:cNvPr id="14" name="Прямоугольник 13"/>
          <p:cNvSpPr/>
          <p:nvPr/>
        </p:nvSpPr>
        <p:spPr>
          <a:xfrm>
            <a:off x="2071670" y="285728"/>
            <a:ext cx="580960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altLang="zh-CN" sz="5400" b="1" cap="none" spc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Жетістікке</a:t>
            </a:r>
            <a:r>
              <a:rPr lang="ru-RU" altLang="zh-CN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u-RU" altLang="zh-CN" sz="5400" b="1" cap="none" spc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жол</a:t>
            </a:r>
            <a:r>
              <a:rPr lang="ru-RU" altLang="zh-CN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….</a:t>
            </a:r>
            <a:endParaRPr lang="ru-RU" altLang="zh-CN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642910" y="1500174"/>
            <a:ext cx="7215238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825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466850" algn="l"/>
              </a:tabLst>
            </a:pPr>
            <a:r>
              <a:rPr kumimoji="0" lang="kk-KZ" altLang="zh-CN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Пайдаланылған әдебиеттер тізімі:</a:t>
            </a:r>
          </a:p>
          <a:p>
            <a:pPr marL="0" marR="0" lvl="0" indent="825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466850" algn="l"/>
              </a:tabLst>
            </a:pPr>
            <a:endParaRPr kumimoji="0" lang="kk-KZ" altLang="zh-CN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1466850" algn="l"/>
              </a:tabLst>
            </a:pPr>
            <a:r>
              <a:rPr kumimoji="0" lang="kk-KZ" altLang="zh-CN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Республикалық ғылыми-әдістемелік </a:t>
            </a:r>
            <a:r>
              <a:rPr kumimoji="0" lang="kk-KZ" altLang="zh-CN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宋体" pitchFamily="2" charset="-122"/>
                <a:cs typeface="Times New Roman" pitchFamily="18" charset="0"/>
              </a:rPr>
              <a:t>«</a:t>
            </a:r>
            <a:r>
              <a:rPr kumimoji="0" lang="kk-KZ" altLang="zh-CN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Өзін-өзі тану</a:t>
            </a:r>
            <a:r>
              <a:rPr kumimoji="0" lang="kk-KZ" altLang="zh-CN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宋体" pitchFamily="2" charset="-122"/>
                <a:cs typeface="Times New Roman" pitchFamily="18" charset="0"/>
              </a:rPr>
              <a:t>»</a:t>
            </a:r>
            <a:r>
              <a:rPr kumimoji="0" lang="kk-KZ" altLang="zh-CN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 журналында жарияланды. №5(89) мамыр 2017 жыл. 83-бет.</a:t>
            </a:r>
            <a:endParaRPr kumimoji="0" lang="kk-KZ" altLang="zh-CN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1466850" algn="l"/>
              </a:tabLst>
            </a:pPr>
            <a:r>
              <a:rPr kumimoji="0" lang="kk-KZ" altLang="zh-CN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pitchFamily="2" charset="-122"/>
                <a:cs typeface="Times New Roman" pitchFamily="18" charset="0"/>
                <a:hlinkClick r:id="rId2"/>
              </a:rPr>
              <a:t>https://erketai.org/ertegiler-alemi/balalarga-arnalgan-angimeler</a:t>
            </a:r>
            <a:r>
              <a:rPr kumimoji="0" lang="kk-KZ" altLang="zh-CN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 </a:t>
            </a:r>
            <a:r>
              <a:rPr kumimoji="0" lang="kk-KZ" altLang="zh-CN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宋体" pitchFamily="2" charset="-122"/>
                <a:cs typeface="Times New Roman" pitchFamily="18" charset="0"/>
              </a:rPr>
              <a:t>«</a:t>
            </a:r>
            <a:r>
              <a:rPr kumimoji="0" lang="kk-KZ" altLang="zh-CN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Еркетай</a:t>
            </a:r>
            <a:r>
              <a:rPr kumimoji="0" lang="kk-KZ" altLang="zh-CN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宋体" pitchFamily="2" charset="-122"/>
                <a:cs typeface="Times New Roman" pitchFamily="18" charset="0"/>
              </a:rPr>
              <a:t>»</a:t>
            </a:r>
            <a:r>
              <a:rPr kumimoji="0" lang="kk-KZ" altLang="zh-CN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 электронды балалар журналы.</a:t>
            </a:r>
            <a:endParaRPr kumimoji="0" lang="kk-KZ" altLang="zh-CN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1466850" algn="l"/>
              </a:tabLst>
            </a:pPr>
            <a:r>
              <a:rPr kumimoji="0" lang="kk-KZ" altLang="zh-CN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宋体" pitchFamily="2" charset="-122"/>
                <a:cs typeface="Times New Roman" pitchFamily="18" charset="0"/>
              </a:rPr>
              <a:t>«</a:t>
            </a:r>
            <a:r>
              <a:rPr kumimoji="0" lang="kk-KZ" altLang="zh-CN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Оқу техникасы</a:t>
            </a:r>
            <a:r>
              <a:rPr kumimoji="0" lang="kk-KZ" altLang="zh-CN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宋体" pitchFamily="2" charset="-122"/>
                <a:cs typeface="Times New Roman" pitchFamily="18" charset="0"/>
              </a:rPr>
              <a:t>»</a:t>
            </a:r>
            <a:r>
              <a:rPr kumimoji="0" lang="kk-KZ" altLang="zh-CN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 жұмыс дәптері.Н.Байдуллина,  Б.Рахымова, Г. Орманова. </a:t>
            </a:r>
            <a:r>
              <a:rPr kumimoji="0" lang="kk-KZ" altLang="zh-CN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宋体" pitchFamily="2" charset="-122"/>
                <a:cs typeface="Times New Roman" pitchFamily="18" charset="0"/>
              </a:rPr>
              <a:t>«</a:t>
            </a:r>
            <a:r>
              <a:rPr kumimoji="0" lang="kk-KZ" altLang="zh-CN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Өлке</a:t>
            </a:r>
            <a:r>
              <a:rPr kumimoji="0" lang="kk-KZ" altLang="zh-CN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宋体" pitchFamily="2" charset="-122"/>
                <a:cs typeface="Times New Roman" pitchFamily="18" charset="0"/>
              </a:rPr>
              <a:t>»</a:t>
            </a:r>
            <a:r>
              <a:rPr kumimoji="0" lang="kk-KZ" altLang="zh-CN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 баспасы, 2013 ж, 1,8,11-беттер.</a:t>
            </a:r>
            <a:endParaRPr kumimoji="0" lang="kk-KZ" altLang="zh-CN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</TotalTime>
  <Words>321</Words>
  <Application>Microsoft Office PowerPoint</Application>
  <PresentationFormat>Экран (4:3)</PresentationFormat>
  <Paragraphs>23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7" baseType="lpstr">
      <vt:lpstr>Arial Unicode MS</vt:lpstr>
      <vt:lpstr>宋体</vt:lpstr>
      <vt:lpstr>Arial</vt:lpstr>
      <vt:lpstr>Calibri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1</cp:lastModifiedBy>
  <cp:revision>14</cp:revision>
  <dcterms:created xsi:type="dcterms:W3CDTF">2018-05-15T03:49:43Z</dcterms:created>
  <dcterms:modified xsi:type="dcterms:W3CDTF">2018-11-16T03:15:37Z</dcterms:modified>
</cp:coreProperties>
</file>