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54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72" r:id="rId8"/>
    <p:sldId id="262" r:id="rId9"/>
    <p:sldId id="263" r:id="rId10"/>
    <p:sldId id="264" r:id="rId11"/>
    <p:sldId id="265" r:id="rId12"/>
    <p:sldId id="273" r:id="rId13"/>
    <p:sldId id="267" r:id="rId14"/>
    <p:sldId id="268" r:id="rId15"/>
    <p:sldId id="269" r:id="rId16"/>
    <p:sldId id="270" r:id="rId17"/>
    <p:sldId id="271" r:id="rId18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66FFC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Средний стиль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5940675A-B579-460E-94D1-54222C63F5DA}" styleName="Нет стиля, сетка таблицы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D113A9D2-9D6B-4929-AA2D-F23B5EE8CBE7}" styleName="Стиль из темы 2 - акцент 1">
    <a:tblBg>
      <a:fillRef idx="3">
        <a:schemeClr val="accent1"/>
      </a:fillRef>
      <a:effectRef idx="3">
        <a:schemeClr val="accent1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1">
                <a:tint val="50000"/>
              </a:schemeClr>
            </a:lnRef>
          </a:left>
          <a:right>
            <a:lnRef idx="1">
              <a:schemeClr val="accent1">
                <a:tint val="50000"/>
              </a:schemeClr>
            </a:lnRef>
          </a:right>
          <a:top>
            <a:lnRef idx="1">
              <a:schemeClr val="accent1">
                <a:tint val="50000"/>
              </a:schemeClr>
            </a:lnRef>
          </a:top>
          <a:bottom>
            <a:lnRef idx="1">
              <a:schemeClr val="accent1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E8B1032C-EA38-4F05-BA0D-38AFFFC7BED3}" styleName="Светлый стиль 3 — акцент 6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 w="12700" cmpd="sng">
              <a:solidFill>
                <a:schemeClr val="accent6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20000"/>
            </a:schemeClr>
          </a:solidFill>
        </a:fill>
      </a:tcStyle>
    </a:band1H>
    <a:band1V>
      <a:tcStyle>
        <a:tcBdr/>
        <a:fill>
          <a:solidFill>
            <a:schemeClr val="accent6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6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95" d="100"/>
          <a:sy n="95" d="100"/>
        </p:scale>
        <p:origin x="1176" y="7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27F26C-9283-4D01-8D97-B9DC8155D124}" type="datetimeFigureOut">
              <a:rPr lang="ru-RU" smtClean="0"/>
              <a:t>09.11.2018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B09E74-250B-416E-94FA-DD724AF402C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1649486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27F26C-9283-4D01-8D97-B9DC8155D124}" type="datetimeFigureOut">
              <a:rPr lang="ru-RU" smtClean="0"/>
              <a:t>09.11.2018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B09E74-250B-416E-94FA-DD724AF402C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4349094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27F26C-9283-4D01-8D97-B9DC8155D124}" type="datetimeFigureOut">
              <a:rPr lang="ru-RU" smtClean="0"/>
              <a:t>09.11.2018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B09E74-250B-416E-94FA-DD724AF402C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4570131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27F26C-9283-4D01-8D97-B9DC8155D124}" type="datetimeFigureOut">
              <a:rPr lang="ru-RU" smtClean="0"/>
              <a:t>09.11.2018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B09E74-250B-416E-94FA-DD724AF402C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819493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27F26C-9283-4D01-8D97-B9DC8155D124}" type="datetimeFigureOut">
              <a:rPr lang="ru-RU" smtClean="0"/>
              <a:t>09.11.2018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B09E74-250B-416E-94FA-DD724AF402C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1144458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27F26C-9283-4D01-8D97-B9DC8155D124}" type="datetimeFigureOut">
              <a:rPr lang="ru-RU" smtClean="0"/>
              <a:t>09.11.2018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B09E74-250B-416E-94FA-DD724AF402C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4038600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27F26C-9283-4D01-8D97-B9DC8155D124}" type="datetimeFigureOut">
              <a:rPr lang="ru-RU" smtClean="0"/>
              <a:t>09.11.2018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B09E74-250B-416E-94FA-DD724AF402C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3117862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27F26C-9283-4D01-8D97-B9DC8155D124}" type="datetimeFigureOut">
              <a:rPr lang="ru-RU" smtClean="0"/>
              <a:t>09.11.2018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B09E74-250B-416E-94FA-DD724AF402C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2635009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27F26C-9283-4D01-8D97-B9DC8155D124}" type="datetimeFigureOut">
              <a:rPr lang="ru-RU" smtClean="0"/>
              <a:t>09.11.2018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B09E74-250B-416E-94FA-DD724AF402C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7674305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27F26C-9283-4D01-8D97-B9DC8155D124}" type="datetimeFigureOut">
              <a:rPr lang="ru-RU" smtClean="0"/>
              <a:t>09.11.2018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B09E74-250B-416E-94FA-DD724AF402C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6744541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27F26C-9283-4D01-8D97-B9DC8155D124}" type="datetimeFigureOut">
              <a:rPr lang="ru-RU" smtClean="0"/>
              <a:t>09.11.2018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B09E74-250B-416E-94FA-DD724AF402C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8317621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227F26C-9283-4D01-8D97-B9DC8155D124}" type="datetimeFigureOut">
              <a:rPr lang="ru-RU" smtClean="0"/>
              <a:t>09.11.2018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8B09E74-250B-416E-94FA-DD724AF402C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7010454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55" r:id="rId1"/>
    <p:sldLayoutId id="2147483756" r:id="rId2"/>
    <p:sldLayoutId id="2147483757" r:id="rId3"/>
    <p:sldLayoutId id="2147483758" r:id="rId4"/>
    <p:sldLayoutId id="2147483759" r:id="rId5"/>
    <p:sldLayoutId id="2147483760" r:id="rId6"/>
    <p:sldLayoutId id="2147483761" r:id="rId7"/>
    <p:sldLayoutId id="2147483762" r:id="rId8"/>
    <p:sldLayoutId id="2147483763" r:id="rId9"/>
    <p:sldLayoutId id="2147483764" r:id="rId10"/>
    <p:sldLayoutId id="2147483765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gif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6.jp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gif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hyperlink" Target="&#1043;&#1080;&#1087;&#1087;&#1077;&#1088;&#1089;&#1099;&#1083;&#1082;&#1072;/1.docx" TargetMode="External"/><Relationship Id="rId2" Type="http://schemas.openxmlformats.org/officeDocument/2006/relationships/image" Target="../media/image8.gif"/><Relationship Id="rId1" Type="http://schemas.openxmlformats.org/officeDocument/2006/relationships/slideLayout" Target="../slideLayouts/slideLayout7.xml"/><Relationship Id="rId6" Type="http://schemas.openxmlformats.org/officeDocument/2006/relationships/hyperlink" Target="&#1043;&#1080;&#1087;&#1087;&#1077;&#1088;&#1089;&#1099;&#1083;&#1082;&#1072;/3.docx" TargetMode="External"/><Relationship Id="rId5" Type="http://schemas.openxmlformats.org/officeDocument/2006/relationships/hyperlink" Target="&#1043;&#1080;&#1087;&#1087;&#1077;&#1088;&#1089;&#1099;&#1083;&#1082;&#1072;/2.docx" TargetMode="External"/><Relationship Id="rId4" Type="http://schemas.openxmlformats.org/officeDocument/2006/relationships/image" Target="../media/image9.jpe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image" Target="../media/image16.jp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4">
            <a:lumMod val="40000"/>
            <a:lumOff val="6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2954856" y="616943"/>
            <a:ext cx="3386697" cy="438582"/>
          </a:xfrm>
          <a:prstGeom prst="rect">
            <a:avLst/>
          </a:prstGeom>
          <a:noFill/>
        </p:spPr>
        <p:txBody>
          <a:bodyPr wrap="none" lIns="68580" tIns="34290" rIns="68580" bIns="34290">
            <a:spAutoFit/>
          </a:bodyPr>
          <a:lstStyle/>
          <a:p>
            <a:pPr algn="ctr"/>
            <a:r>
              <a:rPr lang="ru-RU" sz="2400" b="1" dirty="0" err="1">
                <a:ln w="12700" cmpd="sng">
                  <a:solidFill>
                    <a:schemeClr val="accent4"/>
                  </a:solidFill>
                  <a:prstDash val="solid"/>
                </a:ln>
                <a:solidFill>
                  <a:srgbClr val="FF0000"/>
                </a:solidFill>
              </a:rPr>
              <a:t>Жақсы</a:t>
            </a:r>
            <a:r>
              <a:rPr lang="ru-RU" sz="2400" b="1" dirty="0">
                <a:ln w="12700" cmpd="sng">
                  <a:solidFill>
                    <a:schemeClr val="accent4"/>
                  </a:solidFill>
                  <a:prstDash val="solid"/>
                </a:ln>
                <a:solidFill>
                  <a:srgbClr val="FF0000"/>
                </a:solidFill>
              </a:rPr>
              <a:t> №1 орта </a:t>
            </a:r>
            <a:r>
              <a:rPr lang="ru-RU" sz="2400" b="1" dirty="0" err="1">
                <a:ln w="12700" cmpd="sng">
                  <a:solidFill>
                    <a:schemeClr val="accent4"/>
                  </a:solidFill>
                  <a:prstDash val="solid"/>
                </a:ln>
                <a:solidFill>
                  <a:srgbClr val="FF0000"/>
                </a:solidFill>
              </a:rPr>
              <a:t>мектебі</a:t>
            </a:r>
            <a:endParaRPr lang="ru-RU" sz="2400" b="1" dirty="0">
              <a:ln w="12700" cmpd="sng">
                <a:solidFill>
                  <a:schemeClr val="accent4"/>
                </a:solidFill>
                <a:prstDash val="solid"/>
              </a:ln>
              <a:solidFill>
                <a:srgbClr val="FF0000"/>
              </a:solidFill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3923389" y="1557963"/>
            <a:ext cx="4836328" cy="2654573"/>
          </a:xfrm>
          <a:prstGeom prst="rect">
            <a:avLst/>
          </a:prstGeom>
          <a:noFill/>
        </p:spPr>
        <p:txBody>
          <a:bodyPr wrap="square" lIns="68580" tIns="34290" rIns="68580" bIns="34290">
            <a:spAutoFit/>
          </a:bodyPr>
          <a:lstStyle/>
          <a:p>
            <a:pPr algn="ctr"/>
            <a:r>
              <a:rPr lang="ru-RU" sz="2800" b="1" dirty="0" err="1">
                <a:ln w="22225">
                  <a:solidFill>
                    <a:schemeClr val="accent2"/>
                  </a:solidFill>
                  <a:prstDash val="solid"/>
                </a:ln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Сабақтың</a:t>
            </a:r>
            <a:r>
              <a:rPr lang="ru-RU" sz="2800" b="1" dirty="0">
                <a:ln w="22225">
                  <a:solidFill>
                    <a:schemeClr val="accent2"/>
                  </a:solidFill>
                  <a:prstDash val="solid"/>
                </a:ln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800" b="1" dirty="0" err="1">
                <a:ln w="22225">
                  <a:solidFill>
                    <a:schemeClr val="accent2"/>
                  </a:solidFill>
                  <a:prstDash val="solid"/>
                </a:ln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тақырыбы</a:t>
            </a:r>
            <a:r>
              <a:rPr lang="ru-RU" sz="2800" b="1" dirty="0" smtClean="0">
                <a:ln w="22225">
                  <a:solidFill>
                    <a:schemeClr val="accent2"/>
                  </a:solidFill>
                  <a:prstDash val="solid"/>
                </a:ln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:</a:t>
            </a:r>
            <a:endParaRPr lang="ru-RU" sz="2800" b="1" dirty="0">
              <a:ln w="22225">
                <a:solidFill>
                  <a:schemeClr val="accent2"/>
                </a:solidFill>
                <a:prstDash val="solid"/>
              </a:ln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r>
              <a:rPr lang="kk-KZ" sz="2800" b="1" dirty="0">
                <a:ln w="22225">
                  <a:solidFill>
                    <a:schemeClr val="accent2"/>
                  </a:solidFill>
                  <a:prstDash val="solid"/>
                </a:ln>
                <a:solidFill>
                  <a:srgbClr val="7030A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Ф.Оңғарсынова</a:t>
            </a:r>
            <a:endParaRPr lang="ru-RU" sz="2800" b="1" dirty="0">
              <a:ln w="22225">
                <a:solidFill>
                  <a:schemeClr val="accent2"/>
                </a:solidFill>
                <a:prstDash val="solid"/>
              </a:ln>
              <a:solidFill>
                <a:srgbClr val="7030A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r>
              <a:rPr lang="ru-RU" sz="2800" b="1" dirty="0">
                <a:ln w="22225">
                  <a:solidFill>
                    <a:schemeClr val="accent2"/>
                  </a:solidFill>
                  <a:prstDash val="solid"/>
                </a:ln>
                <a:solidFill>
                  <a:srgbClr val="7030A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«</a:t>
            </a:r>
            <a:r>
              <a:rPr lang="ru-RU" sz="2800" b="1" dirty="0" err="1">
                <a:ln w="22225">
                  <a:solidFill>
                    <a:schemeClr val="accent2"/>
                  </a:solidFill>
                  <a:prstDash val="solid"/>
                </a:ln>
                <a:solidFill>
                  <a:srgbClr val="7030A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Қазақтың</a:t>
            </a:r>
            <a:r>
              <a:rPr lang="ru-RU" sz="2800" b="1" dirty="0">
                <a:ln w="22225">
                  <a:solidFill>
                    <a:schemeClr val="accent2"/>
                  </a:solidFill>
                  <a:prstDash val="solid"/>
                </a:ln>
                <a:solidFill>
                  <a:srgbClr val="7030A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800" b="1" dirty="0" err="1">
                <a:ln w="22225">
                  <a:solidFill>
                    <a:schemeClr val="accent2"/>
                  </a:solidFill>
                  <a:prstDash val="solid"/>
                </a:ln>
                <a:solidFill>
                  <a:srgbClr val="7030A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дәстүрлері</a:t>
            </a:r>
            <a:r>
              <a:rPr lang="ru-RU" sz="2800" b="1" dirty="0" smtClean="0">
                <a:ln w="22225">
                  <a:solidFill>
                    <a:schemeClr val="accent2"/>
                  </a:solidFill>
                  <a:prstDash val="solid"/>
                </a:ln>
                <a:solidFill>
                  <a:srgbClr val="7030A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»</a:t>
            </a:r>
          </a:p>
          <a:p>
            <a:pPr algn="ctr"/>
            <a:r>
              <a:rPr lang="kk-KZ" sz="2800" b="1" dirty="0" smtClean="0">
                <a:ln w="22225">
                  <a:solidFill>
                    <a:schemeClr val="accent2"/>
                  </a:solidFill>
                  <a:prstDash val="solid"/>
                </a:ln>
                <a:solidFill>
                  <a:srgbClr val="7030A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Өткізген: </a:t>
            </a:r>
          </a:p>
          <a:p>
            <a:pPr algn="ctr"/>
            <a:r>
              <a:rPr lang="kk-KZ" sz="2800" b="1" dirty="0" smtClean="0">
                <a:ln w="22225">
                  <a:solidFill>
                    <a:schemeClr val="accent2"/>
                  </a:solidFill>
                  <a:prstDash val="solid"/>
                </a:ln>
                <a:solidFill>
                  <a:srgbClr val="FFFF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Бактыбаева Молдир Балгабайқызы</a:t>
            </a:r>
            <a:endParaRPr lang="ru-RU" sz="2800" b="1" dirty="0">
              <a:ln w="22225">
                <a:solidFill>
                  <a:schemeClr val="accent2"/>
                </a:solidFill>
                <a:prstDash val="solid"/>
              </a:ln>
              <a:solidFill>
                <a:srgbClr val="FFFF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4191743" y="6064809"/>
            <a:ext cx="1170833" cy="346249"/>
          </a:xfrm>
          <a:prstGeom prst="rect">
            <a:avLst/>
          </a:prstGeom>
          <a:noFill/>
        </p:spPr>
        <p:txBody>
          <a:bodyPr wrap="none" lIns="68580" tIns="34290" rIns="68580" bIns="34290">
            <a:spAutoFit/>
          </a:bodyPr>
          <a:lstStyle/>
          <a:p>
            <a:pPr algn="ctr"/>
            <a:r>
              <a:rPr lang="ru-RU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2014 </a:t>
            </a:r>
            <a:r>
              <a:rPr lang="ru-RU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жыл</a:t>
            </a:r>
            <a:endParaRPr lang="ru-RU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4778" y="1332626"/>
            <a:ext cx="2942111" cy="4308813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chemeClr val="accent2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2050" name="Picture 2" descr="http://mirgif.com/animacija/chernila.gif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77159" y="4093133"/>
            <a:ext cx="2678718" cy="19716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0210347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4">
            <a:lumMod val="40000"/>
            <a:lumOff val="6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6"/>
          <p:cNvSpPr/>
          <p:nvPr/>
        </p:nvSpPr>
        <p:spPr>
          <a:xfrm>
            <a:off x="574430" y="1342181"/>
            <a:ext cx="8170985" cy="1569660"/>
          </a:xfrm>
          <a:prstGeom prst="rect">
            <a:avLst/>
          </a:prstGeom>
          <a:solidFill>
            <a:srgbClr val="66FFCC"/>
          </a:solidFill>
        </p:spPr>
        <p:txBody>
          <a:bodyPr wrap="square">
            <a:spAutoFit/>
          </a:bodyPr>
          <a:lstStyle/>
          <a:p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ru-RU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Оқушыларды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ru-RU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қазақ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халқының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дәстүрлерімен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таныстыру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Ақын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туралы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білімдерін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ru-RU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толықтыру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Қазақтың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ru-RU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дәстүрлері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ru-RU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бойынша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білімдерін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кеңейту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Өз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ru-RU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ойын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ru-RU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еркін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ашық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ru-RU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жеткізуге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ru-RU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дағдыландыру</a:t>
            </a:r>
            <a:endParaRPr 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709441" y="446874"/>
            <a:ext cx="2754537" cy="76944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4400" b="1" cap="none" spc="0" dirty="0" err="1" smtClean="0">
                <a:ln w="22225">
                  <a:solidFill>
                    <a:schemeClr val="accent2"/>
                  </a:solidFill>
                  <a:prstDash val="solid"/>
                </a:ln>
                <a:solidFill>
                  <a:srgbClr val="00206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Мақсаты</a:t>
            </a:r>
            <a:r>
              <a:rPr lang="ru-RU" sz="4400" b="1" cap="none" spc="0" dirty="0" smtClean="0">
                <a:ln w="22225">
                  <a:solidFill>
                    <a:schemeClr val="accent2"/>
                  </a:solidFill>
                  <a:prstDash val="solid"/>
                </a:ln>
                <a:solidFill>
                  <a:srgbClr val="00206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  <a:endParaRPr lang="ru-RU" sz="4400" b="1" cap="none" spc="0" dirty="0">
              <a:ln w="22225">
                <a:solidFill>
                  <a:schemeClr val="accent2"/>
                </a:solidFill>
                <a:prstDash val="solid"/>
              </a:ln>
              <a:solidFill>
                <a:srgbClr val="002060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1" name="Прямоугольник 10"/>
          <p:cNvSpPr/>
          <p:nvPr/>
        </p:nvSpPr>
        <p:spPr>
          <a:xfrm>
            <a:off x="574430" y="3196680"/>
            <a:ext cx="3803670" cy="76944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ctr"/>
            <a:r>
              <a:rPr lang="ru-RU" sz="4400" b="1" dirty="0" err="1" smtClean="0">
                <a:ln w="22225">
                  <a:solidFill>
                    <a:srgbClr val="ED7D31"/>
                  </a:solidFill>
                  <a:prstDash val="solid"/>
                </a:ln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Оқу</a:t>
            </a:r>
            <a:r>
              <a:rPr lang="ru-RU" sz="4400" b="1" dirty="0" smtClean="0">
                <a:ln w="22225">
                  <a:solidFill>
                    <a:srgbClr val="ED7D31"/>
                  </a:solidFill>
                  <a:prstDash val="solid"/>
                </a:ln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4400" b="1" dirty="0" err="1" smtClean="0">
                <a:ln w="22225">
                  <a:solidFill>
                    <a:srgbClr val="ED7D31"/>
                  </a:solidFill>
                  <a:prstDash val="solid"/>
                </a:ln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нәтижесі</a:t>
            </a:r>
            <a:r>
              <a:rPr lang="ru-RU" sz="4400" b="1" dirty="0" smtClean="0">
                <a:ln w="22225">
                  <a:solidFill>
                    <a:srgbClr val="ED7D31"/>
                  </a:solidFill>
                  <a:prstDash val="solid"/>
                </a:ln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  <a:endParaRPr lang="ru-RU" sz="4400" b="1" dirty="0">
              <a:ln w="22225">
                <a:solidFill>
                  <a:srgbClr val="ED7D31"/>
                </a:solidFill>
                <a:prstDash val="solid"/>
              </a:ln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2" name="Прямоугольник 11"/>
          <p:cNvSpPr/>
          <p:nvPr/>
        </p:nvSpPr>
        <p:spPr>
          <a:xfrm>
            <a:off x="574430" y="4102296"/>
            <a:ext cx="8170985" cy="1200329"/>
          </a:xfrm>
          <a:prstGeom prst="rect">
            <a:avLst/>
          </a:prstGeom>
          <a:solidFill>
            <a:srgbClr val="66FFCC"/>
          </a:solidFill>
        </p:spPr>
        <p:txBody>
          <a:bodyPr wrap="square">
            <a:spAutoFit/>
          </a:bodyPr>
          <a:lstStyle/>
          <a:p>
            <a:r>
              <a:rPr lang="ru-RU" sz="2400" dirty="0" smtClean="0">
                <a:solidFill>
                  <a:schemeClr val="tx1">
                    <a:lumMod val="95000"/>
                    <a:lumOff val="5000"/>
                  </a:schemeClr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	</a:t>
            </a:r>
            <a:r>
              <a:rPr lang="ru-RU" sz="2400" dirty="0" err="1" smtClean="0">
                <a:solidFill>
                  <a:schemeClr val="tx1">
                    <a:lumMod val="95000"/>
                    <a:lumOff val="5000"/>
                  </a:schemeClr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Қазақтың</a:t>
            </a:r>
            <a:r>
              <a:rPr lang="ru-RU" sz="2400" dirty="0" smtClean="0">
                <a:solidFill>
                  <a:schemeClr val="tx1">
                    <a:lumMod val="95000"/>
                    <a:lumOff val="5000"/>
                  </a:schemeClr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  </a:t>
            </a:r>
            <a:r>
              <a:rPr lang="ru-RU" sz="2400" dirty="0" err="1" smtClean="0">
                <a:solidFill>
                  <a:schemeClr val="tx1">
                    <a:lumMod val="95000"/>
                    <a:lumOff val="5000"/>
                  </a:schemeClr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салт-дәстүрлерімен</a:t>
            </a:r>
            <a:r>
              <a:rPr lang="ru-RU" sz="2400" dirty="0" smtClean="0">
                <a:solidFill>
                  <a:schemeClr val="tx1">
                    <a:lumMod val="95000"/>
                    <a:lumOff val="5000"/>
                  </a:schemeClr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, </a:t>
            </a:r>
            <a:r>
              <a:rPr lang="ru-RU" sz="2400" dirty="0" err="1" smtClean="0">
                <a:solidFill>
                  <a:schemeClr val="tx1">
                    <a:lumMod val="95000"/>
                    <a:lumOff val="5000"/>
                  </a:schemeClr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ақынның</a:t>
            </a:r>
            <a:r>
              <a:rPr lang="ru-RU" sz="2400" dirty="0" smtClean="0">
                <a:solidFill>
                  <a:schemeClr val="tx1">
                    <a:lumMod val="95000"/>
                    <a:lumOff val="5000"/>
                  </a:schemeClr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ru-RU" sz="2400" dirty="0" err="1" smtClean="0">
                <a:solidFill>
                  <a:schemeClr val="tx1">
                    <a:lumMod val="95000"/>
                    <a:lumOff val="5000"/>
                  </a:schemeClr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өмірбаянымен</a:t>
            </a:r>
            <a:r>
              <a:rPr lang="ru-RU" sz="2400" dirty="0" smtClean="0">
                <a:solidFill>
                  <a:schemeClr val="tx1">
                    <a:lumMod val="95000"/>
                    <a:lumOff val="5000"/>
                  </a:schemeClr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 </a:t>
            </a:r>
            <a:r>
              <a:rPr lang="ru-RU" sz="2400" dirty="0" err="1" smtClean="0">
                <a:solidFill>
                  <a:schemeClr val="tx1">
                    <a:lumMod val="95000"/>
                    <a:lumOff val="5000"/>
                  </a:schemeClr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танысады</a:t>
            </a:r>
            <a:r>
              <a:rPr lang="ru-RU" sz="2400" dirty="0" smtClean="0">
                <a:solidFill>
                  <a:schemeClr val="tx1">
                    <a:lumMod val="95000"/>
                    <a:lumOff val="5000"/>
                  </a:schemeClr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.</a:t>
            </a:r>
            <a:r>
              <a:rPr lang="kk-KZ" sz="2400" dirty="0" smtClean="0">
                <a:solidFill>
                  <a:schemeClr val="tx1">
                    <a:lumMod val="95000"/>
                    <a:lumOff val="5000"/>
                  </a:schemeClr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Негізгі ойды айтып түсіндіреді. Өз ойын еркін жеткізе алады. </a:t>
            </a:r>
            <a:r>
              <a:rPr lang="ru-RU" sz="2400" dirty="0" err="1" smtClean="0">
                <a:solidFill>
                  <a:schemeClr val="tx1">
                    <a:lumMod val="95000"/>
                    <a:lumOff val="5000"/>
                  </a:schemeClr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Ынтымақтаса</a:t>
            </a:r>
            <a:r>
              <a:rPr lang="ru-RU" sz="2400" dirty="0" smtClean="0">
                <a:solidFill>
                  <a:schemeClr val="tx1">
                    <a:lumMod val="95000"/>
                    <a:lumOff val="5000"/>
                  </a:schemeClr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 </a:t>
            </a:r>
            <a:r>
              <a:rPr lang="ru-RU" sz="2400" dirty="0" err="1" smtClean="0">
                <a:solidFill>
                  <a:schemeClr val="tx1">
                    <a:lumMod val="95000"/>
                    <a:lumOff val="5000"/>
                  </a:schemeClr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жұмыс</a:t>
            </a:r>
            <a:r>
              <a:rPr lang="ru-RU" sz="2400" dirty="0" smtClean="0">
                <a:solidFill>
                  <a:schemeClr val="tx1">
                    <a:lumMod val="95000"/>
                    <a:lumOff val="5000"/>
                  </a:schemeClr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 </a:t>
            </a:r>
            <a:r>
              <a:rPr lang="ru-RU" sz="2400" dirty="0" err="1" smtClean="0">
                <a:solidFill>
                  <a:schemeClr val="tx1">
                    <a:lumMod val="95000"/>
                    <a:lumOff val="5000"/>
                  </a:schemeClr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жасайды</a:t>
            </a:r>
            <a:r>
              <a:rPr lang="ru-RU" sz="2400" dirty="0" smtClean="0">
                <a:solidFill>
                  <a:schemeClr val="tx1">
                    <a:lumMod val="95000"/>
                    <a:lumOff val="5000"/>
                  </a:schemeClr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.</a:t>
            </a:r>
            <a:endParaRPr lang="ru-RU" sz="2400" dirty="0">
              <a:solidFill>
                <a:schemeClr val="tx1">
                  <a:lumMod val="95000"/>
                  <a:lumOff val="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280910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4">
            <a:lumMod val="40000"/>
            <a:lumOff val="6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Таблица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913719175"/>
              </p:ext>
            </p:extLst>
          </p:nvPr>
        </p:nvGraphicFramePr>
        <p:xfrm>
          <a:off x="562709" y="2028825"/>
          <a:ext cx="8030306" cy="4396154"/>
        </p:xfrm>
        <a:graphic>
          <a:graphicData uri="http://schemas.openxmlformats.org/drawingml/2006/table">
            <a:tbl>
              <a:tblPr firstRow="1" firstCol="1" bandRow="1"/>
              <a:tblGrid>
                <a:gridCol w="3957858"/>
                <a:gridCol w="4072448"/>
              </a:tblGrid>
              <a:tr h="454898"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ru-RU" sz="1400" b="1" dirty="0" err="1">
                          <a:solidFill>
                            <a:srgbClr val="C0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Оқыту</a:t>
                      </a:r>
                      <a:r>
                        <a:rPr lang="ru-RU" sz="1400" b="1" dirty="0">
                          <a:solidFill>
                            <a:srgbClr val="C0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 мен  </a:t>
                      </a:r>
                      <a:r>
                        <a:rPr lang="ru-RU" sz="1400" b="1" dirty="0" err="1">
                          <a:solidFill>
                            <a:srgbClr val="C0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оқудағы</a:t>
                      </a:r>
                      <a:r>
                        <a:rPr lang="ru-RU" sz="1400" b="1" dirty="0">
                          <a:solidFill>
                            <a:srgbClr val="C0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 </a:t>
                      </a:r>
                      <a:r>
                        <a:rPr lang="ru-RU" sz="1400" b="1" dirty="0" err="1">
                          <a:solidFill>
                            <a:srgbClr val="C0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жаңа</a:t>
                      </a:r>
                      <a:r>
                        <a:rPr lang="ru-RU" sz="1400" b="1" dirty="0">
                          <a:solidFill>
                            <a:srgbClr val="C0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 </a:t>
                      </a:r>
                      <a:r>
                        <a:rPr lang="ru-RU" sz="1400" b="1" dirty="0" err="1">
                          <a:solidFill>
                            <a:srgbClr val="C0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тәсілдер</a:t>
                      </a:r>
                      <a:endParaRPr lang="ru-RU" sz="14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66FFCC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(</a:t>
                      </a:r>
                      <a:r>
                        <a:rPr lang="ru-RU" sz="1400" dirty="0" err="1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диалогтік</a:t>
                      </a:r>
                      <a:r>
                        <a:rPr lang="ru-RU" sz="1400" dirty="0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 </a:t>
                      </a:r>
                      <a:r>
                        <a:rPr lang="ru-RU" sz="1400" dirty="0" err="1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оқыту</a:t>
                      </a:r>
                      <a:r>
                        <a:rPr lang="ru-RU" sz="1400" dirty="0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, </a:t>
                      </a:r>
                      <a:r>
                        <a:rPr lang="ru-RU" sz="1400" dirty="0" err="1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ынталандыру</a:t>
                      </a:r>
                      <a:r>
                        <a:rPr lang="ru-RU" sz="1400" dirty="0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)</a:t>
                      </a:r>
                      <a:endParaRPr lang="ru-RU" sz="14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66FFCC"/>
                    </a:solidFill>
                  </a:tcPr>
                </a:tc>
              </a:tr>
              <a:tr h="558848"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ru-RU" sz="1400" b="1" dirty="0" err="1">
                          <a:solidFill>
                            <a:srgbClr val="C0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Сыни</a:t>
                      </a:r>
                      <a:r>
                        <a:rPr lang="ru-RU" sz="1400" b="1" dirty="0">
                          <a:solidFill>
                            <a:srgbClr val="C0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 </a:t>
                      </a:r>
                      <a:r>
                        <a:rPr lang="ru-RU" sz="1400" b="1" dirty="0" err="1">
                          <a:solidFill>
                            <a:srgbClr val="C0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тұрғыдан</a:t>
                      </a:r>
                      <a:r>
                        <a:rPr lang="ru-RU" sz="1400" b="1" dirty="0">
                          <a:solidFill>
                            <a:srgbClr val="C0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4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ru-RU" sz="1400" b="1" dirty="0">
                          <a:solidFill>
                            <a:srgbClr val="C0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400" b="1" dirty="0" err="1">
                          <a:solidFill>
                            <a:srgbClr val="C0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ойлауға</a:t>
                      </a:r>
                      <a:r>
                        <a:rPr lang="ru-RU" sz="1400" b="1" dirty="0">
                          <a:solidFill>
                            <a:srgbClr val="C0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 </a:t>
                      </a:r>
                      <a:r>
                        <a:rPr lang="ru-RU" sz="1400" b="1" dirty="0" err="1">
                          <a:solidFill>
                            <a:srgbClr val="C0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үйрету</a:t>
                      </a:r>
                      <a:r>
                        <a:rPr lang="ru-RU" sz="1400" b="1" dirty="0">
                          <a:solidFill>
                            <a:srgbClr val="C0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4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66FFCC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(ой  </a:t>
                      </a:r>
                      <a:r>
                        <a:rPr lang="ru-RU" sz="1400" dirty="0" err="1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қозғау</a:t>
                      </a:r>
                      <a:r>
                        <a:rPr lang="ru-RU" sz="1400" dirty="0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, </a:t>
                      </a:r>
                      <a:r>
                        <a:rPr lang="ru-RU" sz="1400" dirty="0" err="1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миға</a:t>
                      </a:r>
                      <a:r>
                        <a:rPr lang="ru-RU" sz="1400" dirty="0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400" dirty="0" err="1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шабуыл</a:t>
                      </a:r>
                      <a:r>
                        <a:rPr lang="ru-RU" sz="1400" dirty="0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)</a:t>
                      </a:r>
                      <a:endParaRPr lang="ru-RU" sz="14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4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66FFCC"/>
                    </a:solidFill>
                  </a:tcPr>
                </a:tc>
              </a:tr>
              <a:tr h="558848"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ru-RU" sz="1400" b="1" dirty="0">
                          <a:solidFill>
                            <a:srgbClr val="C0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АКТ-</a:t>
                      </a:r>
                      <a:r>
                        <a:rPr lang="ru-RU" sz="1400" b="1" dirty="0" err="1">
                          <a:solidFill>
                            <a:srgbClr val="C0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ны</a:t>
                      </a:r>
                      <a:r>
                        <a:rPr lang="ru-RU" sz="1400" b="1" dirty="0">
                          <a:solidFill>
                            <a:srgbClr val="C0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 </a:t>
                      </a:r>
                      <a:r>
                        <a:rPr lang="ru-RU" sz="1400" b="1" dirty="0" err="1">
                          <a:solidFill>
                            <a:srgbClr val="C0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пайдалану</a:t>
                      </a:r>
                      <a:r>
                        <a:rPr lang="ru-RU" sz="1400" b="1" dirty="0">
                          <a:solidFill>
                            <a:srgbClr val="C0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4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66FFCC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( </a:t>
                      </a:r>
                      <a:r>
                        <a:rPr lang="ru-RU" sz="1400" dirty="0" err="1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демонстрациялау</a:t>
                      </a:r>
                      <a:r>
                        <a:rPr lang="ru-RU" sz="1400" dirty="0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, </a:t>
                      </a:r>
                      <a:r>
                        <a:rPr lang="ru-RU" sz="1400" dirty="0" err="1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ән</a:t>
                      </a:r>
                      <a:r>
                        <a:rPr lang="ru-RU" sz="1400" dirty="0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400" dirty="0" err="1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тыңдау</a:t>
                      </a:r>
                      <a:r>
                        <a:rPr lang="ru-RU" sz="1400" dirty="0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, </a:t>
                      </a:r>
                      <a:r>
                        <a:rPr lang="kk-KZ" sz="1400" dirty="0" err="1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таныстырылым</a:t>
                      </a:r>
                      <a:r>
                        <a:rPr lang="ru-RU" sz="1400" dirty="0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 </a:t>
                      </a:r>
                      <a:r>
                        <a:rPr lang="ru-RU" sz="1400" dirty="0" err="1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көру</a:t>
                      </a:r>
                      <a:r>
                        <a:rPr lang="ru-RU" sz="1400" dirty="0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)</a:t>
                      </a:r>
                      <a:endParaRPr lang="ru-RU" sz="14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66FFCC"/>
                    </a:solidFill>
                  </a:tcPr>
                </a:tc>
              </a:tr>
              <a:tr h="558848"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ru-RU" sz="1400" b="1" dirty="0" err="1">
                          <a:solidFill>
                            <a:srgbClr val="C0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Оқыту</a:t>
                      </a:r>
                      <a:r>
                        <a:rPr lang="ru-RU" sz="1400" b="1" dirty="0">
                          <a:solidFill>
                            <a:srgbClr val="C0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400" b="1" dirty="0" err="1">
                          <a:solidFill>
                            <a:srgbClr val="C0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үшін</a:t>
                      </a:r>
                      <a:r>
                        <a:rPr lang="ru-RU" sz="1400" b="1" dirty="0">
                          <a:solidFill>
                            <a:srgbClr val="C0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 </a:t>
                      </a:r>
                      <a:r>
                        <a:rPr lang="ru-RU" sz="1400" b="1" dirty="0" err="1">
                          <a:solidFill>
                            <a:srgbClr val="C0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бағалау</a:t>
                      </a:r>
                      <a:r>
                        <a:rPr lang="ru-RU" sz="1400" b="1" dirty="0">
                          <a:solidFill>
                            <a:srgbClr val="C0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 </a:t>
                      </a:r>
                      <a:r>
                        <a:rPr lang="ru-RU" sz="1400" b="1" dirty="0" err="1">
                          <a:solidFill>
                            <a:srgbClr val="C0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және</a:t>
                      </a:r>
                      <a:r>
                        <a:rPr lang="ru-RU" sz="1400" b="1" dirty="0">
                          <a:solidFill>
                            <a:srgbClr val="C0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r>
                        <a:rPr lang="ru-RU" sz="1400" b="1" dirty="0" err="1">
                          <a:solidFill>
                            <a:srgbClr val="C0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оқуды</a:t>
                      </a:r>
                      <a:r>
                        <a:rPr lang="ru-RU" sz="1400" b="1" dirty="0">
                          <a:solidFill>
                            <a:srgbClr val="C0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400" b="1" dirty="0" err="1">
                          <a:solidFill>
                            <a:srgbClr val="C0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бағалау</a:t>
                      </a:r>
                      <a:endParaRPr lang="ru-RU" sz="14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66FFCC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( </a:t>
                      </a:r>
                      <a:r>
                        <a:rPr lang="ru-RU" sz="1400" dirty="0" err="1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өзара</a:t>
                      </a:r>
                      <a:r>
                        <a:rPr lang="ru-RU" sz="1400" dirty="0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, </a:t>
                      </a:r>
                      <a:r>
                        <a:rPr lang="ru-RU" sz="1400" dirty="0" err="1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өздік</a:t>
                      </a:r>
                      <a:r>
                        <a:rPr lang="ru-RU" sz="1400" dirty="0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400" dirty="0" err="1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бағалау</a:t>
                      </a:r>
                      <a:r>
                        <a:rPr lang="ru-RU" sz="1400" dirty="0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)</a:t>
                      </a:r>
                      <a:endParaRPr lang="ru-RU" sz="14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4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66FFCC"/>
                    </a:solidFill>
                  </a:tcPr>
                </a:tc>
              </a:tr>
              <a:tr h="1091325"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ru-RU" sz="1400" b="1" dirty="0" err="1">
                          <a:solidFill>
                            <a:srgbClr val="C0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Талантты</a:t>
                      </a:r>
                      <a:r>
                        <a:rPr lang="ru-RU" sz="1400" b="1" dirty="0">
                          <a:solidFill>
                            <a:srgbClr val="C0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 </a:t>
                      </a:r>
                      <a:r>
                        <a:rPr lang="ru-RU" sz="1400" b="1" dirty="0" err="1">
                          <a:solidFill>
                            <a:srgbClr val="C0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және</a:t>
                      </a:r>
                      <a:r>
                        <a:rPr lang="ru-RU" sz="1400" b="1" dirty="0">
                          <a:solidFill>
                            <a:srgbClr val="C0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4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ru-RU" sz="1400" b="1" dirty="0">
                          <a:solidFill>
                            <a:srgbClr val="C0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400" b="1" dirty="0" err="1">
                          <a:solidFill>
                            <a:srgbClr val="C0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дарынды</a:t>
                      </a:r>
                      <a:r>
                        <a:rPr lang="ru-RU" sz="1400" b="1" dirty="0">
                          <a:solidFill>
                            <a:srgbClr val="C0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400" b="1" dirty="0" err="1">
                          <a:solidFill>
                            <a:srgbClr val="C0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балалармен</a:t>
                      </a:r>
                      <a:r>
                        <a:rPr lang="ru-RU" sz="1400" b="1" dirty="0">
                          <a:solidFill>
                            <a:srgbClr val="C0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 </a:t>
                      </a:r>
                      <a:r>
                        <a:rPr lang="ru-RU" sz="1400" b="1" dirty="0" err="1">
                          <a:solidFill>
                            <a:srgbClr val="C0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жұмыс</a:t>
                      </a:r>
                      <a:r>
                        <a:rPr lang="ru-RU" sz="1400" b="1" dirty="0">
                          <a:solidFill>
                            <a:srgbClr val="C0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4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66FFCC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(</a:t>
                      </a:r>
                      <a:r>
                        <a:rPr lang="ru-RU" sz="1400" dirty="0" err="1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жұптық</a:t>
                      </a:r>
                      <a:r>
                        <a:rPr lang="kk-KZ" sz="1400" dirty="0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,жеке</a:t>
                      </a:r>
                      <a:r>
                        <a:rPr lang="ru-RU" sz="1400" dirty="0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)</a:t>
                      </a:r>
                      <a:endParaRPr lang="ru-RU" sz="14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66FFCC"/>
                    </a:solidFill>
                  </a:tcPr>
                </a:tc>
              </a:tr>
              <a:tr h="1173387"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kk-KZ" sz="1400" b="1" dirty="0" smtClean="0">
                          <a:solidFill>
                            <a:srgbClr val="C0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Сабақтың жабдығы</a:t>
                      </a:r>
                      <a:endParaRPr lang="ru-RU" sz="1400" b="1" dirty="0">
                        <a:solidFill>
                          <a:srgbClr val="C0000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66FFCC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kk-KZ" sz="1400" dirty="0" err="1" smtClean="0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Интербелсенді</a:t>
                      </a:r>
                      <a:r>
                        <a:rPr lang="kk-KZ" sz="1400" baseline="0" dirty="0" smtClean="0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тақта,</a:t>
                      </a:r>
                      <a:r>
                        <a:rPr lang="kk-KZ" sz="1400" baseline="0" dirty="0" err="1" smtClean="0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үлестірмелі</a:t>
                      </a:r>
                      <a:r>
                        <a:rPr lang="kk-KZ" sz="1400" baseline="0" dirty="0" smtClean="0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парақшалар,көгершіндер,бағалау парақшалары,қалпақ,гүлдер т.б</a:t>
                      </a:r>
                      <a:endParaRPr lang="ru-RU" sz="1400" dirty="0">
                        <a:solidFill>
                          <a:srgbClr val="00206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66FFCC"/>
                    </a:solidFill>
                  </a:tcPr>
                </a:tc>
              </a:tr>
            </a:tbl>
          </a:graphicData>
        </a:graphic>
      </p:graphicFrame>
      <p:pic>
        <p:nvPicPr>
          <p:cNvPr id="6" name="Рисунок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14334" y="0"/>
            <a:ext cx="2257425" cy="2028825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16727263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4">
            <a:lumMod val="40000"/>
            <a:lumOff val="6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55285" y="125996"/>
            <a:ext cx="8836315" cy="61555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kk-KZ" b="1" dirty="0" smtClean="0">
                <a:solidFill>
                  <a:srgbClr val="C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Ынтымақтастық атмосферасы</a:t>
            </a:r>
          </a:p>
          <a:p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«</a:t>
            </a:r>
            <a:r>
              <a:rPr lang="ru-RU" sz="1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Гүлдер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әлемі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» </a:t>
            </a:r>
            <a:r>
              <a:rPr lang="ru-RU" sz="1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оқушылар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бір-біріне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гүлдерді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сыйға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тарта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отырып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бүгінгі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күнге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сәттілік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тілейді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ru-RU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5285" y="1400578"/>
            <a:ext cx="2766645" cy="2766645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4" name="Прямоугольник 3"/>
          <p:cNvSpPr/>
          <p:nvPr/>
        </p:nvSpPr>
        <p:spPr>
          <a:xfrm rot="20291637">
            <a:off x="249028" y="4127772"/>
            <a:ext cx="2933816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5400" b="1" cap="none" spc="0" dirty="0" smtClean="0">
                <a:ln w="22225">
                  <a:solidFill>
                    <a:schemeClr val="accent2"/>
                  </a:solidFill>
                  <a:prstDash val="solid"/>
                </a:ln>
                <a:solidFill>
                  <a:srgbClr val="00B0F0"/>
                </a:solidFill>
                <a:effectLst/>
              </a:rPr>
              <a:t>Лала </a:t>
            </a:r>
            <a:r>
              <a:rPr lang="ru-RU" sz="5400" b="1" cap="none" spc="0" dirty="0" err="1" smtClean="0">
                <a:ln w="22225">
                  <a:solidFill>
                    <a:schemeClr val="accent2"/>
                  </a:solidFill>
                  <a:prstDash val="solid"/>
                </a:ln>
                <a:solidFill>
                  <a:srgbClr val="00B0F0"/>
                </a:solidFill>
                <a:effectLst/>
              </a:rPr>
              <a:t>гүлі</a:t>
            </a:r>
            <a:endParaRPr lang="ru-RU" sz="5400" b="1" cap="none" spc="0" dirty="0">
              <a:ln w="22225">
                <a:solidFill>
                  <a:schemeClr val="accent2"/>
                </a:solidFill>
                <a:prstDash val="solid"/>
              </a:ln>
              <a:solidFill>
                <a:srgbClr val="00B0F0"/>
              </a:solidFill>
              <a:effectLst/>
            </a:endParaRP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54799" y="1466946"/>
            <a:ext cx="2601231" cy="2601231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6" name="Прямоугольник 5"/>
          <p:cNvSpPr/>
          <p:nvPr/>
        </p:nvSpPr>
        <p:spPr>
          <a:xfrm rot="20291637">
            <a:off x="2290397" y="3997403"/>
            <a:ext cx="4330032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5400" b="1" cap="none" spc="0" dirty="0" err="1" smtClean="0">
                <a:ln w="22225">
                  <a:solidFill>
                    <a:schemeClr val="accent2"/>
                  </a:solidFill>
                  <a:prstDash val="solid"/>
                </a:ln>
                <a:solidFill>
                  <a:srgbClr val="00B0F0"/>
                </a:solidFill>
                <a:effectLst/>
              </a:rPr>
              <a:t>Сарғалдақтар</a:t>
            </a:r>
            <a:endParaRPr lang="ru-RU" sz="5400" b="1" cap="none" spc="0" dirty="0">
              <a:ln w="22225">
                <a:solidFill>
                  <a:schemeClr val="accent2"/>
                </a:solidFill>
                <a:prstDash val="solid"/>
              </a:ln>
              <a:solidFill>
                <a:srgbClr val="00B0F0"/>
              </a:solidFill>
              <a:effectLst/>
            </a:endParaRPr>
          </a:p>
        </p:txBody>
      </p:sp>
      <p:pic>
        <p:nvPicPr>
          <p:cNvPr id="7" name="Рисунок 6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49852" y="1466946"/>
            <a:ext cx="2578477" cy="2578477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8" name="Прямоугольник 7"/>
          <p:cNvSpPr/>
          <p:nvPr/>
        </p:nvSpPr>
        <p:spPr>
          <a:xfrm rot="20291637">
            <a:off x="6115429" y="3997402"/>
            <a:ext cx="2464393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5400" b="1" cap="none" spc="0" dirty="0" err="1" smtClean="0">
                <a:ln w="22225">
                  <a:solidFill>
                    <a:schemeClr val="accent2"/>
                  </a:solidFill>
                  <a:prstDash val="solid"/>
                </a:ln>
                <a:solidFill>
                  <a:srgbClr val="00B0F0"/>
                </a:solidFill>
                <a:effectLst/>
              </a:rPr>
              <a:t>Раушан</a:t>
            </a:r>
            <a:endParaRPr lang="ru-RU" sz="5400" b="1" cap="none" spc="0" dirty="0">
              <a:ln w="22225">
                <a:solidFill>
                  <a:schemeClr val="accent2"/>
                </a:solidFill>
                <a:prstDash val="solid"/>
              </a:ln>
              <a:solidFill>
                <a:srgbClr val="00B0F0"/>
              </a:solidFill>
              <a:effectLst/>
            </a:endParaRPr>
          </a:p>
        </p:txBody>
      </p:sp>
    </p:spTree>
    <p:extLst>
      <p:ext uri="{BB962C8B-B14F-4D97-AF65-F5344CB8AC3E}">
        <p14:creationId xmlns:p14="http://schemas.microsoft.com/office/powerpoint/2010/main" val="31168692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4">
            <a:lumMod val="40000"/>
            <a:lumOff val="6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9" name="Picture 3" descr="http://4put.ru/pictures/max/185/568990.gif"/>
          <p:cNvPicPr>
            <a:picLocks noChangeAspect="1" noChangeArrowheads="1" noCrop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" y="0"/>
            <a:ext cx="9144001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Прямоугольник 5"/>
          <p:cNvSpPr/>
          <p:nvPr/>
        </p:nvSpPr>
        <p:spPr>
          <a:xfrm>
            <a:off x="2157046" y="2404627"/>
            <a:ext cx="5380893" cy="1754326"/>
          </a:xfrm>
          <a:prstGeom prst="rect">
            <a:avLst/>
          </a:prstGeom>
          <a:solidFill>
            <a:srgbClr val="66FFCC"/>
          </a:solidFill>
          <a:effectLst>
            <a:glow rad="228600">
              <a:schemeClr val="accent5">
                <a:satMod val="175000"/>
                <a:alpha val="40000"/>
              </a:schemeClr>
            </a:glow>
            <a:softEdge rad="12700"/>
          </a:effectLst>
        </p:spPr>
        <p:txBody>
          <a:bodyPr wrap="square">
            <a:spAutoFit/>
          </a:bodyPr>
          <a:lstStyle/>
          <a:p>
            <a:r>
              <a:rPr lang="ru-RU" sz="3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1-топ: «Лала» </a:t>
            </a:r>
            <a:r>
              <a:rPr lang="ru-RU" sz="3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гүлдері</a:t>
            </a:r>
            <a:endParaRPr lang="ru-RU" sz="36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3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2-топ  «</a:t>
            </a:r>
            <a:r>
              <a:rPr lang="ru-RU" sz="3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Раушан</a:t>
            </a:r>
            <a:r>
              <a:rPr lang="ru-RU" sz="3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» </a:t>
            </a:r>
            <a:r>
              <a:rPr lang="ru-RU" sz="3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гүлдері</a:t>
            </a:r>
            <a:endParaRPr lang="ru-RU" sz="36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3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3-топ  «</a:t>
            </a:r>
            <a:r>
              <a:rPr lang="ru-RU" sz="3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Сарғалдақтар</a:t>
            </a:r>
            <a:r>
              <a:rPr lang="ru-RU" sz="3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» </a:t>
            </a:r>
            <a:endParaRPr lang="ru-RU" sz="3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143554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4">
            <a:lumMod val="40000"/>
            <a:lumOff val="6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264496" y="208057"/>
            <a:ext cx="2847254" cy="67710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kk-KZ" b="1" dirty="0" smtClean="0">
                <a:solidFill>
                  <a:srgbClr val="C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Үй тапсырмасын тексеру</a:t>
            </a:r>
          </a:p>
          <a:p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«</a:t>
            </a:r>
            <a:r>
              <a:rPr lang="ru-RU" sz="20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Кім</a:t>
            </a: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ru-RU" sz="20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білгіш</a:t>
            </a: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?» </a:t>
            </a:r>
            <a:r>
              <a:rPr lang="ru-RU" sz="20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ойыны</a:t>
            </a: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ru-RU" sz="20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3076" name="Picture 4" descr="http://miranimashek.com/_ph/292/2/322029462.gif"/>
          <p:cNvPicPr>
            <a:picLocks noChangeAspect="1" noChangeArrowheads="1" noCrop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8682" y="1094029"/>
            <a:ext cx="4013759" cy="296215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Рисунок 4">
            <a:hlinkClick r:id="rId3" action="ppaction://hlinkfile"/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009021">
            <a:off x="2593886" y="1966217"/>
            <a:ext cx="1652402" cy="117943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8" name="Picture 4" descr="http://miranimashek.com/_ph/292/2/322029462.gif"/>
          <p:cNvPicPr>
            <a:picLocks noChangeAspect="1" noChangeArrowheads="1" noCrop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12532" y="1074855"/>
            <a:ext cx="4013759" cy="296215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Рисунок 8">
            <a:hlinkClick r:id="rId5" action="ppaction://hlinkfile"/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009021">
            <a:off x="6858063" y="1966215"/>
            <a:ext cx="1652402" cy="117943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0" name="Picture 4" descr="http://miranimashek.com/_ph/292/2/322029462.gif"/>
          <p:cNvPicPr>
            <a:picLocks noChangeAspect="1" noChangeArrowheads="1" noCrop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6805" y="3503595"/>
            <a:ext cx="4013759" cy="296215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" name="Рисунок 10">
            <a:hlinkClick r:id="rId6" action="ppaction://hlinkfile"/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009021">
            <a:off x="4260021" y="4181876"/>
            <a:ext cx="1652402" cy="117943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36900181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4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028398" y="986135"/>
            <a:ext cx="7341878" cy="1200329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7200" b="1" cap="none" spc="0" dirty="0" err="1" smtClean="0">
                <a:ln w="22225">
                  <a:solidFill>
                    <a:schemeClr val="accent2"/>
                  </a:solidFill>
                  <a:prstDash val="solid"/>
                </a:ln>
                <a:solidFill>
                  <a:srgbClr val="FFFF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Мағынаны</a:t>
            </a:r>
            <a:r>
              <a:rPr lang="ru-RU" sz="7200" b="1" cap="none" spc="0" dirty="0" smtClean="0">
                <a:ln w="22225">
                  <a:solidFill>
                    <a:schemeClr val="accent2"/>
                  </a:solidFill>
                  <a:prstDash val="solid"/>
                </a:ln>
                <a:solidFill>
                  <a:srgbClr val="FFFF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7200" b="1" cap="none" spc="0" dirty="0" err="1" smtClean="0">
                <a:ln w="22225">
                  <a:solidFill>
                    <a:schemeClr val="accent2"/>
                  </a:solidFill>
                  <a:prstDash val="solid"/>
                </a:ln>
                <a:solidFill>
                  <a:srgbClr val="FFFF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тану</a:t>
            </a:r>
            <a:endParaRPr lang="ru-RU" sz="7200" b="1" cap="none" spc="0" dirty="0">
              <a:ln w="22225">
                <a:solidFill>
                  <a:schemeClr val="accent2"/>
                </a:solidFill>
                <a:prstDash val="solid"/>
              </a:ln>
              <a:solidFill>
                <a:srgbClr val="FFFF00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91600" y="2585048"/>
            <a:ext cx="5615474" cy="3487505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136557622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4">
            <a:lumMod val="40000"/>
            <a:lumOff val="6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29" y="0"/>
            <a:ext cx="9126141" cy="6858000"/>
          </a:xfrm>
          <a:prstGeom prst="rect">
            <a:avLst/>
          </a:prstGeom>
        </p:spPr>
      </p:pic>
      <p:sp>
        <p:nvSpPr>
          <p:cNvPr id="4" name="Прямоугольник 3"/>
          <p:cNvSpPr/>
          <p:nvPr/>
        </p:nvSpPr>
        <p:spPr>
          <a:xfrm>
            <a:off x="8929" y="0"/>
            <a:ext cx="9126140" cy="830997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lIns="91440" tIns="45720" rIns="91440" bIns="45720">
            <a:spAutoFit/>
          </a:bodyPr>
          <a:lstStyle/>
          <a:p>
            <a:pPr algn="ctr"/>
            <a:r>
              <a:rPr lang="kk-KZ" sz="2400" b="1" cap="none" spc="0" dirty="0" smtClean="0">
                <a:ln w="22225">
                  <a:solidFill>
                    <a:schemeClr val="accent2"/>
                  </a:solidFill>
                  <a:prstDash val="solid"/>
                </a:ln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«Фариза, </a:t>
            </a:r>
            <a:r>
              <a:rPr lang="kk-KZ" sz="2400" b="1" cap="none" spc="0" dirty="0" err="1" smtClean="0">
                <a:ln w="22225">
                  <a:solidFill>
                    <a:schemeClr val="accent2"/>
                  </a:solidFill>
                  <a:prstDash val="solid"/>
                </a:ln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Фаризажан</a:t>
            </a:r>
            <a:r>
              <a:rPr lang="kk-KZ" sz="2400" b="1" cap="none" spc="0" dirty="0" smtClean="0">
                <a:ln w="22225">
                  <a:solidFill>
                    <a:schemeClr val="accent2"/>
                  </a:solidFill>
                  <a:prstDash val="solid"/>
                </a:ln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, Фариза қыз»</a:t>
            </a:r>
          </a:p>
          <a:p>
            <a:pPr algn="ctr"/>
            <a:r>
              <a:rPr lang="kk-KZ" sz="2400" b="1" dirty="0">
                <a:ln w="22225">
                  <a:solidFill>
                    <a:schemeClr val="accent2"/>
                  </a:solidFill>
                  <a:prstDash val="solid"/>
                </a:ln>
                <a:solidFill>
                  <a:srgbClr val="FF0000"/>
                </a:solidFill>
                <a:latin typeface="Times New Roman" panose="02020603050405020304" pitchFamily="18" charset="0"/>
              </a:rPr>
              <a:t>ә</a:t>
            </a:r>
            <a:r>
              <a:rPr lang="kk-KZ" sz="2400" b="1" dirty="0" smtClean="0">
                <a:ln w="22225">
                  <a:solidFill>
                    <a:schemeClr val="accent2"/>
                  </a:solidFill>
                  <a:prstDash val="solid"/>
                </a:ln>
                <a:solidFill>
                  <a:srgbClr val="FF0000"/>
                </a:solidFill>
                <a:latin typeface="Times New Roman" panose="02020603050405020304" pitchFamily="18" charset="0"/>
              </a:rPr>
              <a:t>нін тыңдау</a:t>
            </a:r>
            <a:endParaRPr lang="ru-RU" sz="2400" b="1" cap="none" spc="0" dirty="0">
              <a:ln w="22225">
                <a:solidFill>
                  <a:schemeClr val="accent2"/>
                </a:solidFill>
                <a:prstDash val="solid"/>
              </a:ln>
              <a:solidFill>
                <a:srgbClr val="FF0000"/>
              </a:solidFill>
              <a:effectLst/>
            </a:endParaRPr>
          </a:p>
        </p:txBody>
      </p:sp>
    </p:spTree>
    <p:extLst>
      <p:ext uri="{BB962C8B-B14F-4D97-AF65-F5344CB8AC3E}">
        <p14:creationId xmlns:p14="http://schemas.microsoft.com/office/powerpoint/2010/main" val="15285452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0"/>
            <a:ext cx="9143999" cy="6858000"/>
          </a:xfrm>
          <a:prstGeom prst="rect">
            <a:avLst/>
          </a:prstGeom>
        </p:spPr>
      </p:pic>
      <p:sp>
        <p:nvSpPr>
          <p:cNvPr id="5" name="Прямоугольник 4"/>
          <p:cNvSpPr/>
          <p:nvPr/>
        </p:nvSpPr>
        <p:spPr>
          <a:xfrm>
            <a:off x="4193623" y="2414356"/>
            <a:ext cx="4555030" cy="1569660"/>
          </a:xfrm>
          <a:prstGeom prst="rect">
            <a:avLst/>
          </a:prstGeom>
          <a:ln>
            <a:solidFill>
              <a:schemeClr val="bg1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3200" b="1" cap="none" spc="0" dirty="0" err="1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Ақынның</a:t>
            </a:r>
            <a:r>
              <a:rPr lang="ru-RU" sz="3200" b="1" cap="none" spc="0" dirty="0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200" b="1" cap="none" spc="0" dirty="0" err="1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өмірі</a:t>
            </a:r>
            <a:r>
              <a:rPr lang="ru-RU" sz="3200" b="1" cap="none" spc="0" dirty="0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мен</a:t>
            </a:r>
          </a:p>
          <a:p>
            <a:pPr algn="ctr"/>
            <a:r>
              <a:rPr lang="ru-RU" sz="3200" b="1" cap="none" spc="0" dirty="0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200" b="1" cap="none" spc="0" dirty="0" err="1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шығармашылығынан</a:t>
            </a:r>
            <a:r>
              <a:rPr lang="ru-RU" sz="3200" b="1" cap="none" spc="0" dirty="0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pPr algn="ctr"/>
            <a:r>
              <a:rPr lang="ru-RU" sz="3200" b="1" cap="none" spc="0" dirty="0" err="1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үзінді</a:t>
            </a:r>
            <a:r>
              <a:rPr lang="ru-RU" sz="3200" b="1" cap="none" spc="0" dirty="0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200" b="1" cap="none" spc="0" dirty="0" err="1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тамашалау</a:t>
            </a:r>
            <a:endParaRPr lang="ru-RU" sz="3200" b="1" cap="none" spc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28865881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1395052" y="786843"/>
            <a:ext cx="6213230" cy="92333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5400" b="1" cap="none" spc="0" dirty="0" err="1" smtClean="0">
                <a:ln w="22225">
                  <a:solidFill>
                    <a:schemeClr val="accent2"/>
                  </a:solidFill>
                  <a:prstDash val="solid"/>
                </a:ln>
                <a:solidFill>
                  <a:srgbClr val="FFFF00"/>
                </a:solidFill>
                <a:effectLst/>
              </a:rPr>
              <a:t>Оқулықпен</a:t>
            </a:r>
            <a:r>
              <a:rPr lang="ru-RU" sz="5400" b="1" cap="none" spc="0" dirty="0" smtClean="0">
                <a:ln w="22225">
                  <a:solidFill>
                    <a:schemeClr val="accent2"/>
                  </a:solidFill>
                  <a:prstDash val="solid"/>
                </a:ln>
                <a:solidFill>
                  <a:srgbClr val="FFFF00"/>
                </a:solidFill>
                <a:effectLst/>
              </a:rPr>
              <a:t> </a:t>
            </a:r>
            <a:r>
              <a:rPr lang="ru-RU" sz="5400" b="1" cap="none" spc="0" dirty="0" err="1" smtClean="0">
                <a:ln w="22225">
                  <a:solidFill>
                    <a:schemeClr val="accent2"/>
                  </a:solidFill>
                  <a:prstDash val="solid"/>
                </a:ln>
                <a:solidFill>
                  <a:srgbClr val="FFFF00"/>
                </a:solidFill>
                <a:effectLst/>
              </a:rPr>
              <a:t>жұмыс</a:t>
            </a:r>
            <a:endParaRPr lang="ru-RU" sz="5400" b="1" cap="none" spc="0" dirty="0">
              <a:ln w="22225">
                <a:solidFill>
                  <a:schemeClr val="accent2"/>
                </a:solidFill>
                <a:prstDash val="solid"/>
              </a:ln>
              <a:solidFill>
                <a:srgbClr val="FFFF00"/>
              </a:solidFill>
              <a:effectLst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560524" y="2381182"/>
            <a:ext cx="7900945" cy="175432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marL="914400" indent="-914400">
              <a:buAutoNum type="arabicPeriod"/>
            </a:pPr>
            <a:r>
              <a:rPr lang="ru-RU" sz="5400" b="0" cap="none" spc="0" dirty="0" err="1" smtClean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Өлеңді</a:t>
            </a:r>
            <a:r>
              <a:rPr lang="ru-RU" sz="5400" b="0" cap="none" spc="0" dirty="0" smtClean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5400" b="0" cap="none" spc="0" dirty="0" err="1" smtClean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мәнерлеп</a:t>
            </a:r>
            <a:r>
              <a:rPr lang="ru-RU" sz="5400" b="0" cap="none" spc="0" dirty="0" smtClean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5400" b="0" cap="none" spc="0" dirty="0" err="1" smtClean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оқу</a:t>
            </a:r>
            <a:endParaRPr lang="ru-RU" sz="5400" b="0" cap="none" spc="0" dirty="0" smtClean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914400" indent="-914400">
              <a:buAutoNum type="arabicPeriod"/>
            </a:pPr>
            <a:r>
              <a:rPr lang="kk-KZ" sz="5400" dirty="0" smtClean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Сұрақтарға жауап беру</a:t>
            </a:r>
          </a:p>
        </p:txBody>
      </p:sp>
    </p:spTree>
    <p:extLst>
      <p:ext uri="{BB962C8B-B14F-4D97-AF65-F5344CB8AC3E}">
        <p14:creationId xmlns:p14="http://schemas.microsoft.com/office/powerpoint/2010/main" val="38876939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4">
            <a:lumMod val="40000"/>
            <a:lumOff val="6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264496" y="208057"/>
            <a:ext cx="1420389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kk-KZ" b="1" dirty="0" smtClean="0">
                <a:solidFill>
                  <a:srgbClr val="C00000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Сергіту сәті</a:t>
            </a:r>
            <a:endParaRPr lang="ru-RU" sz="20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Прямоугольник 5"/>
          <p:cNvSpPr/>
          <p:nvPr/>
        </p:nvSpPr>
        <p:spPr>
          <a:xfrm rot="20291637">
            <a:off x="4092482" y="4866326"/>
            <a:ext cx="4766049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5400" b="1" cap="none" spc="0" dirty="0" err="1" smtClean="0">
                <a:ln w="22225">
                  <a:solidFill>
                    <a:schemeClr val="accent2"/>
                  </a:solidFill>
                  <a:prstDash val="solid"/>
                </a:ln>
                <a:solidFill>
                  <a:srgbClr val="00B0F0"/>
                </a:solidFill>
                <a:effectLst/>
              </a:rPr>
              <a:t>Көңілді</a:t>
            </a:r>
            <a:r>
              <a:rPr lang="ru-RU" sz="5400" b="1" cap="none" spc="0" dirty="0" smtClean="0">
                <a:ln w="22225">
                  <a:solidFill>
                    <a:schemeClr val="accent2"/>
                  </a:solidFill>
                  <a:prstDash val="solid"/>
                </a:ln>
                <a:solidFill>
                  <a:srgbClr val="00B0F0"/>
                </a:solidFill>
                <a:effectLst/>
              </a:rPr>
              <a:t> </a:t>
            </a:r>
            <a:r>
              <a:rPr lang="ru-RU" sz="5400" b="1" cap="none" spc="0" dirty="0" err="1" smtClean="0">
                <a:ln w="22225">
                  <a:solidFill>
                    <a:schemeClr val="accent2"/>
                  </a:solidFill>
                  <a:prstDash val="solid"/>
                </a:ln>
                <a:solidFill>
                  <a:srgbClr val="00B0F0"/>
                </a:solidFill>
                <a:effectLst/>
              </a:rPr>
              <a:t>қалпақ</a:t>
            </a:r>
            <a:endParaRPr lang="ru-RU" sz="5400" b="1" cap="none" spc="0" dirty="0">
              <a:ln w="22225">
                <a:solidFill>
                  <a:schemeClr val="accent2"/>
                </a:solidFill>
                <a:prstDash val="solid"/>
              </a:ln>
              <a:solidFill>
                <a:srgbClr val="00B0F0"/>
              </a:solidFill>
              <a:effectLst/>
            </a:endParaRPr>
          </a:p>
        </p:txBody>
      </p:sp>
      <p:pic>
        <p:nvPicPr>
          <p:cNvPr id="9218" name="Picture 2" descr="https://encrypted-tbn3.gstatic.com/images?q=tbn:ANd9GcQ6SMyMOr7lcaE7ZHNPHOvnYkgO8Va6Hu4QUAE3WGwYG1q_1UUR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78670" y="1311775"/>
            <a:ext cx="4903484" cy="3706124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8626707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1019907" y="1281896"/>
            <a:ext cx="6916615" cy="4093428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ru-RU" sz="2000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«</a:t>
            </a:r>
            <a:r>
              <a:rPr lang="ru-RU" sz="2000" dirty="0" err="1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Көңілді</a:t>
            </a:r>
            <a:r>
              <a:rPr lang="ru-RU" sz="2000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қалпақ</a:t>
            </a:r>
            <a:r>
              <a:rPr lang="ru-RU" sz="2000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» </a:t>
            </a:r>
            <a:r>
              <a:rPr lang="ru-RU" sz="2000" dirty="0" err="1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ойынын</a:t>
            </a:r>
            <a:r>
              <a:rPr lang="ru-RU" sz="2000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ойнату</a:t>
            </a:r>
            <a:r>
              <a:rPr lang="ru-RU" sz="2000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</a:p>
          <a:p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"</a:t>
            </a:r>
            <a:r>
              <a:rPr lang="ru-RU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Байғазы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деген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қандай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дәстүр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?«</a:t>
            </a:r>
            <a:r>
              <a:rPr lang="ru-RU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Байғазы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» </a:t>
            </a:r>
            <a:r>
              <a:rPr lang="ru-RU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деп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балалардың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жастардың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жаңа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киімі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заты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үшін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ақшалай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заттай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берілетін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сыйды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айтады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r>
              <a:rPr lang="ru-RU" sz="2000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"</a:t>
            </a:r>
            <a:r>
              <a:rPr lang="ru-RU" sz="2000" dirty="0" err="1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Шілдехана</a:t>
            </a:r>
            <a:r>
              <a:rPr lang="ru-RU" sz="2000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" </a:t>
            </a:r>
            <a:r>
              <a:rPr lang="ru-RU" sz="2000" dirty="0" err="1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деген</a:t>
            </a:r>
            <a:r>
              <a:rPr lang="ru-RU" sz="2000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қандай</a:t>
            </a:r>
            <a:r>
              <a:rPr lang="ru-RU" sz="2000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дәстүр</a:t>
            </a:r>
            <a:r>
              <a:rPr lang="ru-RU" sz="2000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? </a:t>
            </a:r>
          </a:p>
          <a:p>
            <a:r>
              <a:rPr lang="ru-RU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Жаңа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туған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нәрестенің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құрметіне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жасалатын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алғашқы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тойды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шілдехана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тойы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деп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айтайды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r>
              <a:rPr lang="ru-RU" sz="2000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"</a:t>
            </a:r>
            <a:r>
              <a:rPr lang="ru-RU" sz="2000" dirty="0" err="1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Тұсаукесер</a:t>
            </a:r>
            <a:r>
              <a:rPr lang="ru-RU" sz="2000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" </a:t>
            </a:r>
            <a:r>
              <a:rPr lang="ru-RU" sz="2000" dirty="0" err="1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деген</a:t>
            </a:r>
            <a:r>
              <a:rPr lang="ru-RU" sz="2000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қандай</a:t>
            </a:r>
            <a:r>
              <a:rPr lang="ru-RU" sz="2000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достүр</a:t>
            </a:r>
            <a:r>
              <a:rPr lang="ru-RU" sz="2000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?</a:t>
            </a:r>
          </a:p>
          <a:p>
            <a:r>
              <a:rPr lang="ru-RU" sz="2000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Сәбиді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қаз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тұрғаннан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кейін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тез </a:t>
            </a:r>
            <a:r>
              <a:rPr lang="ru-RU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жүріп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кетсін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деген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тілекпен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жасалатын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гұрып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ырым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</a:p>
          <a:p>
            <a:r>
              <a:rPr lang="ru-RU" sz="2000" dirty="0" err="1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Сыбаға</a:t>
            </a:r>
            <a:r>
              <a:rPr lang="ru-RU" sz="2000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дегеніміз</a:t>
            </a:r>
            <a:r>
              <a:rPr lang="ru-RU" sz="2000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не? </a:t>
            </a:r>
          </a:p>
          <a:p>
            <a:r>
              <a:rPr lang="ru-RU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Құрметті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қонаққа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немесе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өздерінің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жақын-туыстарына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арнап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сақтаған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кәделі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ет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мүшелері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ru-RU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4462184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2">
            <a:lumMod val="40000"/>
            <a:lumOff val="6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02277" y="259305"/>
            <a:ext cx="5477908" cy="646331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kk-KZ" sz="3600" b="1" dirty="0" smtClean="0">
                <a:ln w="22225">
                  <a:solidFill>
                    <a:schemeClr val="accent2"/>
                  </a:solidFill>
                  <a:prstDash val="solid"/>
                </a:ln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Шығармашылық жұмыс</a:t>
            </a:r>
            <a:endParaRPr lang="ru-RU" sz="3600" b="1" cap="none" spc="0" dirty="0">
              <a:ln w="22225">
                <a:solidFill>
                  <a:schemeClr val="accent2"/>
                </a:solidFill>
                <a:prstDash val="solid"/>
              </a:ln>
              <a:solidFill>
                <a:srgbClr val="FFFF00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363417" y="2258761"/>
            <a:ext cx="8440614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1-топ </a:t>
            </a:r>
            <a:r>
              <a:rPr lang="ru-RU" sz="24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«Лала» </a:t>
            </a:r>
            <a:r>
              <a:rPr lang="ru-RU" sz="2400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гүлдері</a:t>
            </a:r>
            <a:r>
              <a:rPr lang="ru-RU" sz="24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</a:t>
            </a:r>
            <a:r>
              <a:rPr lang="ru-RU" sz="2400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«</a:t>
            </a:r>
            <a:r>
              <a:rPr lang="ru-RU" sz="2400" dirty="0" err="1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Семантикалық</a:t>
            </a:r>
            <a:r>
              <a:rPr lang="ru-RU" sz="2400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карта» </a:t>
            </a:r>
            <a:r>
              <a:rPr lang="ru-RU" sz="2400" dirty="0" err="1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толтыру</a:t>
            </a:r>
            <a:r>
              <a:rPr lang="ru-RU" sz="2400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</a:t>
            </a:r>
          </a:p>
          <a:p>
            <a:r>
              <a:rPr lang="ru-RU" sz="2400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2-топ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«</a:t>
            </a:r>
            <a:r>
              <a:rPr lang="ru-RU" sz="2400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Раушан</a:t>
            </a:r>
            <a:r>
              <a:rPr lang="ru-RU" sz="24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» </a:t>
            </a:r>
            <a:r>
              <a:rPr lang="ru-RU" sz="2400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гүлдері</a:t>
            </a:r>
            <a:r>
              <a:rPr lang="ru-RU" sz="24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  </a:t>
            </a:r>
            <a:r>
              <a:rPr lang="ru-RU" sz="2400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«</a:t>
            </a:r>
            <a:r>
              <a:rPr lang="ru-RU" sz="2400" dirty="0" err="1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Тұсау</a:t>
            </a:r>
            <a:r>
              <a:rPr lang="ru-RU" sz="2400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кесу</a:t>
            </a:r>
            <a:r>
              <a:rPr lang="ru-RU" sz="2400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» </a:t>
            </a:r>
            <a:r>
              <a:rPr lang="ru-RU" sz="2400" dirty="0" err="1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көрініс</a:t>
            </a:r>
            <a:r>
              <a:rPr lang="ru-RU" sz="2400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дайындау</a:t>
            </a:r>
            <a:endParaRPr lang="ru-RU" sz="2400" dirty="0" smtClean="0">
              <a:solidFill>
                <a:srgbClr val="7030A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2400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3-топ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«</a:t>
            </a:r>
            <a:r>
              <a:rPr lang="ru-RU" sz="2400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Сарғалдақтар</a:t>
            </a:r>
            <a:r>
              <a:rPr lang="ru-RU" sz="24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» </a:t>
            </a:r>
            <a:r>
              <a:rPr lang="ru-RU" sz="2400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тобы</a:t>
            </a:r>
            <a:r>
              <a:rPr lang="ru-RU" sz="24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</a:t>
            </a:r>
            <a:r>
              <a:rPr lang="ru-RU" sz="2400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«</a:t>
            </a:r>
            <a:r>
              <a:rPr lang="ru-RU" sz="2400" dirty="0" err="1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Бесікке</a:t>
            </a:r>
            <a:r>
              <a:rPr lang="ru-RU" sz="2400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салу» коллаж</a:t>
            </a:r>
            <a:endParaRPr lang="ru-RU" sz="2400" dirty="0">
              <a:solidFill>
                <a:srgbClr val="7030A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692796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4">
            <a:lumMod val="40000"/>
            <a:lumOff val="6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02277" y="259305"/>
            <a:ext cx="5477908" cy="646331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kk-KZ" sz="3600" b="1" dirty="0" smtClean="0">
                <a:ln w="22225">
                  <a:solidFill>
                    <a:schemeClr val="accent2"/>
                  </a:solidFill>
                  <a:prstDash val="solid"/>
                </a:ln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Ой толғаныс</a:t>
            </a:r>
            <a:endParaRPr lang="ru-RU" sz="3600" b="1" cap="none" spc="0" dirty="0">
              <a:ln w="22225">
                <a:solidFill>
                  <a:schemeClr val="accent2"/>
                </a:solidFill>
                <a:prstDash val="solid"/>
              </a:ln>
              <a:solidFill>
                <a:srgbClr val="FFFF00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902676" y="2082913"/>
            <a:ext cx="7889631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1-топ: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«Лала» </a:t>
            </a:r>
            <a:r>
              <a:rPr lang="ru-RU" sz="2000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гүлдері</a:t>
            </a:r>
            <a:r>
              <a:rPr lang="ru-RU" sz="20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</a:t>
            </a:r>
            <a:r>
              <a:rPr lang="ru-RU" sz="2000" dirty="0" err="1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Топтастыру</a:t>
            </a:r>
            <a:r>
              <a:rPr lang="ru-RU" sz="2000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(</a:t>
            </a:r>
            <a:r>
              <a:rPr lang="ru-RU" sz="2000" dirty="0" err="1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қазақтың</a:t>
            </a:r>
            <a:r>
              <a:rPr lang="ru-RU" sz="2000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дәстүрлері</a:t>
            </a:r>
            <a:r>
              <a:rPr lang="ru-RU" sz="2000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</a:p>
          <a:p>
            <a:r>
              <a:rPr lang="ru-RU" sz="2000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2-топ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ru-RU" sz="20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«</a:t>
            </a:r>
            <a:r>
              <a:rPr lang="ru-RU" sz="2000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Раушан</a:t>
            </a:r>
            <a:r>
              <a:rPr lang="ru-RU" sz="20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» </a:t>
            </a:r>
            <a:r>
              <a:rPr lang="ru-RU" sz="2000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гүлдері</a:t>
            </a:r>
            <a:r>
              <a:rPr lang="ru-RU" sz="20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   </a:t>
            </a:r>
            <a:r>
              <a:rPr lang="ru-RU" sz="2000" dirty="0" err="1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Фариза</a:t>
            </a:r>
            <a:r>
              <a:rPr lang="ru-RU" sz="2000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апаға</a:t>
            </a:r>
            <a:r>
              <a:rPr lang="ru-RU" sz="2000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</a:t>
            </a:r>
            <a:r>
              <a:rPr lang="ru-RU" sz="2000" dirty="0" err="1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өлең</a:t>
            </a:r>
            <a:r>
              <a:rPr lang="ru-RU" sz="2000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жазу</a:t>
            </a:r>
            <a:endParaRPr lang="ru-RU" sz="2000" dirty="0" smtClean="0">
              <a:solidFill>
                <a:srgbClr val="7030A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2000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3-топ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ru-RU" sz="20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«</a:t>
            </a:r>
            <a:r>
              <a:rPr lang="ru-RU" sz="2000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Сарғалдақтар</a:t>
            </a:r>
            <a:r>
              <a:rPr lang="ru-RU" sz="20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» </a:t>
            </a:r>
            <a:r>
              <a:rPr lang="ru-RU" sz="2000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тобы</a:t>
            </a:r>
            <a:r>
              <a:rPr lang="ru-RU" sz="20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</a:t>
            </a:r>
            <a:r>
              <a:rPr lang="ru-RU" sz="2000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«</a:t>
            </a:r>
            <a:r>
              <a:rPr lang="ru-RU" sz="2000" dirty="0" err="1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Ақын</a:t>
            </a:r>
            <a:r>
              <a:rPr lang="ru-RU" sz="2000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болғым</a:t>
            </a:r>
            <a:r>
              <a:rPr lang="ru-RU" sz="2000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келеді</a:t>
            </a:r>
            <a:r>
              <a:rPr lang="ru-RU" sz="2000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?» эссе</a:t>
            </a:r>
            <a:endParaRPr lang="ru-RU" sz="2000" dirty="0">
              <a:solidFill>
                <a:srgbClr val="7030A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46155" y="3486150"/>
            <a:ext cx="3278799" cy="296717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30937793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4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02277" y="259305"/>
            <a:ext cx="5477908" cy="646331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kk-KZ" sz="3600" b="1" dirty="0" smtClean="0">
                <a:ln w="22225">
                  <a:solidFill>
                    <a:schemeClr val="accent2"/>
                  </a:solidFill>
                  <a:prstDash val="solid"/>
                </a:ln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Үй тапсырмасын беру</a:t>
            </a:r>
            <a:endParaRPr lang="ru-RU" sz="3600" b="1" cap="none" spc="0" dirty="0">
              <a:ln w="22225">
                <a:solidFill>
                  <a:schemeClr val="accent2"/>
                </a:solidFill>
                <a:prstDash val="solid"/>
              </a:ln>
              <a:solidFill>
                <a:srgbClr val="FFFF00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363415" y="2088103"/>
            <a:ext cx="8335107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kk-KZ" sz="3200" dirty="0" smtClean="0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57-58 бет  түсініп  оқу, сұрақтарға  жауап беру. </a:t>
            </a:r>
            <a:r>
              <a:rPr lang="kk-KZ" sz="3200" b="1" dirty="0" smtClean="0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«Дәстүрімді  мақтан  етемін»</a:t>
            </a:r>
            <a:r>
              <a:rPr lang="kk-KZ" sz="3200" dirty="0" smtClean="0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  қысқаша эссе  жазу.</a:t>
            </a:r>
            <a:endParaRPr lang="ru-RU" sz="3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654333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4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536029" y="282752"/>
            <a:ext cx="8197661" cy="1200329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kk-KZ" sz="3600" b="1" dirty="0" smtClean="0">
                <a:ln w="22225">
                  <a:solidFill>
                    <a:schemeClr val="accent2"/>
                  </a:solidFill>
                  <a:prstDash val="solid"/>
                </a:ln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Оқушының өзін-өзі бағалау парақшасы    </a:t>
            </a:r>
            <a:r>
              <a:rPr lang="kk-KZ" sz="3600" b="1" dirty="0" smtClean="0">
                <a:ln w="22225">
                  <a:solidFill>
                    <a:schemeClr val="accent2"/>
                  </a:solidFill>
                  <a:prstDash val="solid"/>
                </a:ln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1-баллдық</a:t>
            </a:r>
            <a:endParaRPr lang="ru-RU" sz="3600" b="1" cap="none" spc="0" dirty="0">
              <a:ln w="22225">
                <a:solidFill>
                  <a:schemeClr val="accent2"/>
                </a:solidFill>
                <a:prstDash val="solid"/>
              </a:ln>
              <a:solidFill>
                <a:srgbClr val="FF0000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4" name="Таблица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432549998"/>
              </p:ext>
            </p:extLst>
          </p:nvPr>
        </p:nvGraphicFramePr>
        <p:xfrm>
          <a:off x="234462" y="1699845"/>
          <a:ext cx="8499227" cy="1699847"/>
        </p:xfrm>
        <a:graphic>
          <a:graphicData uri="http://schemas.openxmlformats.org/drawingml/2006/table">
            <a:tbl>
              <a:tblPr firstRow="1" bandRow="1">
                <a:tableStyleId>{E8B1032C-EA38-4F05-BA0D-38AFFFC7BED3}</a:tableStyleId>
              </a:tblPr>
              <a:tblGrid>
                <a:gridCol w="1212460"/>
                <a:gridCol w="912347"/>
                <a:gridCol w="1062403"/>
                <a:gridCol w="1062403"/>
                <a:gridCol w="1062403"/>
                <a:gridCol w="980681"/>
                <a:gridCol w="1144127"/>
                <a:gridCol w="1062403"/>
              </a:tblGrid>
              <a:tr h="1094539">
                <a:tc>
                  <a:txBody>
                    <a:bodyPr/>
                    <a:lstStyle/>
                    <a:p>
                      <a:r>
                        <a:rPr lang="kk-KZ" sz="12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Оқушының аты-жөні</a:t>
                      </a:r>
                      <a:endParaRPr lang="ru-RU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kk-KZ" sz="12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Үй тапсырмасына дайындалдым</a:t>
                      </a:r>
                      <a:endParaRPr lang="ru-RU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kk-KZ" sz="12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Видео,</a:t>
                      </a:r>
                    </a:p>
                    <a:p>
                      <a:r>
                        <a:rPr lang="kk-KZ" sz="12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әуен</a:t>
                      </a:r>
                      <a:r>
                        <a:rPr lang="kk-KZ" sz="1200" baseline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жайлы ой бөлістім</a:t>
                      </a:r>
                      <a:endParaRPr lang="ru-RU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kk-KZ" sz="12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Оқулықпен жұмыс жасадым</a:t>
                      </a:r>
                      <a:endParaRPr lang="ru-RU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kk-KZ" sz="12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Шығармашылық</a:t>
                      </a:r>
                      <a:r>
                        <a:rPr lang="kk-KZ" sz="1200" baseline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жұмыста белсенділік таныттым</a:t>
                      </a:r>
                      <a:endParaRPr lang="ru-RU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kk-KZ" sz="12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Жобаны қорғадым</a:t>
                      </a:r>
                      <a:endParaRPr lang="ru-RU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kk-KZ" sz="12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Өз ой толғанысыммен бөлістім</a:t>
                      </a:r>
                      <a:endParaRPr lang="ru-RU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kk-KZ" sz="12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Жалпы ұпай саны</a:t>
                      </a:r>
                      <a:endParaRPr lang="ru-RU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</a:tr>
              <a:tr h="605308"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</a:tr>
            </a:tbl>
          </a:graphicData>
        </a:graphic>
      </p:graphicFrame>
      <p:pic>
        <p:nvPicPr>
          <p:cNvPr id="13318" name="Picture 6" descr="http://www.bno.ru/images/ques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96307" y="3634154"/>
            <a:ext cx="3496255" cy="2857500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5889226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4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02277" y="259305"/>
            <a:ext cx="5477908" cy="646331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kk-KZ" sz="3600" b="1" dirty="0" smtClean="0">
                <a:ln w="22225">
                  <a:solidFill>
                    <a:schemeClr val="accent2"/>
                  </a:solidFill>
                  <a:prstDash val="solid"/>
                </a:ln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Кері байланыс</a:t>
            </a:r>
            <a:endParaRPr lang="ru-RU" sz="3600" b="1" cap="none" spc="0" dirty="0">
              <a:ln w="22225">
                <a:solidFill>
                  <a:schemeClr val="accent2"/>
                </a:solidFill>
                <a:prstDash val="solid"/>
              </a:ln>
              <a:solidFill>
                <a:srgbClr val="FFFF00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932" y="1362442"/>
            <a:ext cx="4231297" cy="3526081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2290" name="Picture 2" descr="http://cdn.freebievectors.com/illustrations/8/s/stock-sad-emoticon-vector/preview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03421" y="1362442"/>
            <a:ext cx="3232394" cy="3232394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Прямоугольник 3"/>
          <p:cNvSpPr/>
          <p:nvPr/>
        </p:nvSpPr>
        <p:spPr>
          <a:xfrm>
            <a:off x="926122" y="5614572"/>
            <a:ext cx="7209693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kk-KZ" dirty="0" smtClean="0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Сабақта алған әсерлерін </a:t>
            </a:r>
            <a:r>
              <a:rPr lang="kk-KZ" dirty="0" err="1" smtClean="0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стикерге</a:t>
            </a:r>
            <a:r>
              <a:rPr lang="kk-KZ" dirty="0" smtClean="0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жазып, </a:t>
            </a:r>
            <a:r>
              <a:rPr lang="kk-KZ" dirty="0" err="1" smtClean="0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смайликке</a:t>
            </a:r>
            <a:r>
              <a:rPr lang="kk-KZ" dirty="0" smtClean="0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жабыстырады.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6163457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Тема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Тема 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Тема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117</TotalTime>
  <Words>335</Words>
  <Application>Microsoft Office PowerPoint</Application>
  <PresentationFormat>Экран (4:3)</PresentationFormat>
  <Paragraphs>78</Paragraphs>
  <Slides>17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17</vt:i4>
      </vt:variant>
    </vt:vector>
  </HeadingPairs>
  <TitlesOfParts>
    <vt:vector size="22" baseType="lpstr">
      <vt:lpstr>Arial</vt:lpstr>
      <vt:lpstr>Calibri</vt:lpstr>
      <vt:lpstr>Calibri Light</vt:lpstr>
      <vt:lpstr>Times New Roman</vt:lpstr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2</dc:creator>
  <cp:lastModifiedBy>1</cp:lastModifiedBy>
  <cp:revision>14</cp:revision>
  <dcterms:created xsi:type="dcterms:W3CDTF">2014-11-19T08:32:57Z</dcterms:created>
  <dcterms:modified xsi:type="dcterms:W3CDTF">2018-11-09T09:55:37Z</dcterms:modified>
</cp:coreProperties>
</file>